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316" r:id="rId11"/>
    <p:sldId id="266" r:id="rId12"/>
    <p:sldId id="269" r:id="rId13"/>
    <p:sldId id="270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7" r:id="rId33"/>
    <p:sldId id="298" r:id="rId34"/>
    <p:sldId id="300" r:id="rId35"/>
    <p:sldId id="301" r:id="rId36"/>
    <p:sldId id="302" r:id="rId37"/>
    <p:sldId id="303" r:id="rId38"/>
    <p:sldId id="305" r:id="rId39"/>
    <p:sldId id="306" r:id="rId40"/>
    <p:sldId id="314" r:id="rId41"/>
    <p:sldId id="315" r:id="rId42"/>
  </p:sldIdLst>
  <p:sldSz cx="9753600" cy="7315200"/>
  <p:notesSz cx="6858000" cy="9144000"/>
  <p:embeddedFontLst>
    <p:embeddedFont>
      <p:font typeface="Lato" panose="020B060402020202020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Lato Heavy" panose="020B0604020202020204" charset="0"/>
      <p:regular r:id="rId52"/>
      <p:bold r:id="rId53"/>
      <p:italic r:id="rId54"/>
      <p:boldItalic r:id="rId55"/>
    </p:embeddedFont>
    <p:embeddedFont>
      <p:font typeface="League Spartan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79"/>
    <a:srgbClr val="5C9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65685-FB62-43BC-ADCA-FA8F4B5C2990}" v="524" dt="2019-12-02T16:11:06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4061" autoAdjust="0"/>
  </p:normalViewPr>
  <p:slideViewPr>
    <p:cSldViewPr>
      <p:cViewPr varScale="1">
        <p:scale>
          <a:sx n="62" d="100"/>
          <a:sy n="62" d="100"/>
        </p:scale>
        <p:origin x="19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87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06.12.2019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Bom dia</a:t>
            </a:r>
            <a:r>
              <a:rPr lang="pt-BR" baseline="0" dirty="0" smtClean="0"/>
              <a:t>! </a:t>
            </a:r>
          </a:p>
          <a:p>
            <a:r>
              <a:rPr lang="pt-BR" baseline="0" dirty="0" smtClean="0"/>
              <a:t>Sou </a:t>
            </a:r>
            <a:r>
              <a:rPr lang="pt-BR" baseline="0" dirty="0" err="1" smtClean="0"/>
              <a:t>Ibukun</a:t>
            </a:r>
            <a:r>
              <a:rPr lang="pt-BR" baseline="0" dirty="0" smtClean="0"/>
              <a:t> Didier Acadêmico de computação.</a:t>
            </a:r>
          </a:p>
          <a:p>
            <a:r>
              <a:rPr lang="pt-BR" baseline="0" dirty="0" smtClean="0"/>
              <a:t>Venho apresentar meu projeto de TCC, que tem como título:</a:t>
            </a:r>
          </a:p>
          <a:p>
            <a:r>
              <a:rPr lang="pt-BR" baseline="0" dirty="0" smtClean="0"/>
              <a:t>CLASSIFICAÇÃO DE INSETOS  CAUSADORES DE DANOS EM PASTAGEM RORAIMAENSE.</a:t>
            </a:r>
          </a:p>
          <a:p>
            <a:r>
              <a:rPr lang="pt-BR" baseline="0" dirty="0" smtClean="0"/>
              <a:t>Mas você podia me perguntar o que insetos, pastagem tem a ver com a computação.</a:t>
            </a:r>
          </a:p>
          <a:p>
            <a:r>
              <a:rPr lang="pt-BR" baseline="0" dirty="0" smtClean="0"/>
              <a:t>Já </a:t>
            </a:r>
            <a:r>
              <a:rPr lang="pt-BR" baseline="0" dirty="0" err="1" smtClean="0"/>
              <a:t>já</a:t>
            </a:r>
            <a:r>
              <a:rPr lang="pt-BR" baseline="0" dirty="0" smtClean="0"/>
              <a:t> explicarei a correlação.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5265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classificação Taxonômica segue a</a:t>
            </a:r>
            <a:r>
              <a:rPr lang="pt-BR" baseline="0" dirty="0" smtClean="0"/>
              <a:t> seguinte ordem o reino.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5326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Maior</a:t>
            </a:r>
            <a:r>
              <a:rPr lang="pt-BR" baseline="0" dirty="0" smtClean="0"/>
              <a:t> é diversidade quando procuramos classificar algo indo no topo da pirâmide</a:t>
            </a:r>
          </a:p>
          <a:p>
            <a:r>
              <a:rPr lang="pt-BR" baseline="0" dirty="0" smtClean="0"/>
              <a:t>Maior semelhança quando procuramos classificar algo indo no sentido da espécies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698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Essa Ferramentas</a:t>
            </a:r>
            <a:r>
              <a:rPr lang="pt-BR" baseline="0" dirty="0" smtClean="0"/>
              <a:t> tem como capacidade de extrair os valores taxonômicas para que seja usada depois pelo taxonomistas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8533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proposito deste artigo é de : identificar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9958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9440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839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*</a:t>
            </a:r>
            <a:r>
              <a:rPr lang="pt-BR" baseline="0" dirty="0" smtClean="0"/>
              <a:t> </a:t>
            </a:r>
            <a:r>
              <a:rPr lang="pt-BR" dirty="0" smtClean="0"/>
              <a:t>Aquisição</a:t>
            </a:r>
            <a:r>
              <a:rPr lang="pt-BR" baseline="0" dirty="0" smtClean="0"/>
              <a:t> de Imagem:  diz respeito a condição de aquisição e das restrição de posturas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5938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Pré-processamento: trata  da forma é transformada as imagens digitais para que o objetos seja reconhecíveis.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7380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Extração de Característica:  Trata de valores representativas do objeto em detecção comumente temos: as formas, cores e texturas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Uma</a:t>
            </a:r>
            <a:r>
              <a:rPr lang="pt-BR" baseline="0" dirty="0" smtClean="0"/>
              <a:t> rede neural </a:t>
            </a:r>
            <a:r>
              <a:rPr lang="pt-BR" baseline="0" dirty="0" err="1" smtClean="0"/>
              <a:t>convolutiva</a:t>
            </a:r>
            <a:r>
              <a:rPr lang="pt-BR" baseline="0" dirty="0" smtClean="0"/>
              <a:t> é um algoritmo composto de varias camadas, em que em cada saída de camadas a imagem é reduzida em pequenos grupo de imagem contendo a características mais importante da imagens original.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1309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Segmentação: separa o plano de fundo do primeiro plano</a:t>
            </a:r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97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apresentação é</a:t>
            </a:r>
            <a:r>
              <a:rPr lang="pt-BR" baseline="0" dirty="0" smtClean="0"/>
              <a:t> composta de QUATRO Tópicos:</a:t>
            </a:r>
          </a:p>
          <a:p>
            <a:r>
              <a:rPr lang="pt-BR" baseline="0" dirty="0" smtClean="0"/>
              <a:t>No primeiro tópico farei uma breve introdução, mostrando também a problemática relacionado ao tema.</a:t>
            </a:r>
          </a:p>
          <a:p>
            <a:r>
              <a:rPr lang="pt-BR" baseline="0" dirty="0" smtClean="0"/>
              <a:t>No Segundo tópico , apresentarei o que foi feito a respeito da problemática na literatura e os objetivos deste trabalho</a:t>
            </a:r>
          </a:p>
          <a:p>
            <a:r>
              <a:rPr lang="pt-BR" baseline="0" dirty="0" smtClean="0"/>
              <a:t>No terceiro tópico,  o método e a metodologia proposta será apresentado  </a:t>
            </a:r>
          </a:p>
          <a:p>
            <a:r>
              <a:rPr lang="pt-BR" baseline="0" dirty="0" smtClean="0"/>
              <a:t>e ultimo tópico será mostrado o cronograma das atividades e as referências que possibilitaram a concretização do projeto.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053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06.12.2019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Random </a:t>
            </a:r>
            <a:r>
              <a:rPr lang="en-US" dirty="0" err="1"/>
              <a:t>Florest</a:t>
            </a:r>
            <a:r>
              <a:rPr lang="en-US" dirty="0"/>
              <a:t>: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classificadores</a:t>
            </a:r>
            <a:r>
              <a:rPr lang="en-US" dirty="0"/>
              <a:t> de </a:t>
            </a:r>
            <a:r>
              <a:rPr lang="en-US" dirty="0" err="1"/>
              <a:t>arvore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</a:t>
            </a:r>
            <a:r>
              <a:rPr lang="en-US" dirty="0" err="1"/>
              <a:t>método</a:t>
            </a:r>
            <a:r>
              <a:rPr lang="en-US" dirty="0"/>
              <a:t> de bagging (</a:t>
            </a:r>
            <a:r>
              <a:rPr lang="en-US" dirty="0" err="1"/>
              <a:t>enpacotamente</a:t>
            </a:r>
            <a:r>
              <a:rPr lang="en-US" dirty="0"/>
              <a:t>)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Xgboost</a:t>
            </a:r>
            <a:r>
              <a:rPr lang="en-US" dirty="0"/>
              <a:t>: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classificador</a:t>
            </a:r>
            <a:r>
              <a:rPr lang="en-US" dirty="0"/>
              <a:t> </a:t>
            </a:r>
            <a:r>
              <a:rPr lang="en-US" dirty="0" err="1"/>
              <a:t>fracos</a:t>
            </a:r>
            <a:r>
              <a:rPr lang="en-US" dirty="0"/>
              <a:t> </a:t>
            </a:r>
            <a:r>
              <a:rPr lang="en-US" dirty="0" err="1"/>
              <a:t>treinados</a:t>
            </a:r>
            <a:r>
              <a:rPr lang="en-US" dirty="0"/>
              <a:t> </a:t>
            </a:r>
            <a:r>
              <a:rPr lang="en-US" dirty="0" err="1"/>
              <a:t>afim</a:t>
            </a:r>
            <a:r>
              <a:rPr lang="en-US" dirty="0"/>
              <a:t> de se </a:t>
            </a:r>
            <a:r>
              <a:rPr lang="en-US" dirty="0" err="1"/>
              <a:t>tornar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forte.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de </a:t>
            </a:r>
            <a:r>
              <a:rPr lang="en-US" dirty="0" err="1"/>
              <a:t>reforço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preditores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treinados</a:t>
            </a:r>
            <a:r>
              <a:rPr lang="en-US" dirty="0"/>
              <a:t> </a:t>
            </a:r>
            <a:r>
              <a:rPr lang="en-US" dirty="0" err="1"/>
              <a:t>sequencialmente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corrigir</a:t>
            </a:r>
            <a:r>
              <a:rPr lang="en-US" dirty="0"/>
              <a:t> o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predecessores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065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Primeiro vamos entender o que é</a:t>
            </a:r>
            <a:r>
              <a:rPr lang="pt-BR" baseline="0" dirty="0" smtClean="0"/>
              <a:t> agropecuária e logo a sua importância:</a:t>
            </a:r>
          </a:p>
          <a:p>
            <a:r>
              <a:rPr lang="pt-BR" baseline="0" dirty="0" smtClean="0"/>
              <a:t>A agropecuária é uma área dentro de qual se pratica </a:t>
            </a:r>
          </a:p>
          <a:p>
            <a:r>
              <a:rPr lang="pt-BR" baseline="0" dirty="0" smtClean="0"/>
              <a:t>É o cultivo de plantas (Agro, Agricultura) e a criação de animais (Pecuária) :</a:t>
            </a:r>
          </a:p>
          <a:p>
            <a:r>
              <a:rPr lang="pt-BR" baseline="0" dirty="0" smtClean="0"/>
              <a:t>para o consumo humano  ou no fornecimento da Matérias-primas na fabricação de :</a:t>
            </a:r>
          </a:p>
          <a:p>
            <a:r>
              <a:rPr lang="pt-BR" baseline="0" dirty="0" smtClean="0"/>
              <a:t>Vale ressaltar também que os valores obtido da produção agropecuária, entre outras elementos , entram na composição do PIB de um País. Donde é sua importância.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557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Na</a:t>
            </a:r>
            <a:r>
              <a:rPr lang="pt-BR" baseline="0" dirty="0" smtClean="0"/>
              <a:t> região Amazônica a agropecuária é marcada pelas pastagem, que se encontra ser a principal fonte alimentar no rebanho.</a:t>
            </a:r>
          </a:p>
          <a:p>
            <a:r>
              <a:rPr lang="pt-BR" baseline="0" dirty="0" smtClean="0"/>
              <a:t>Segunda Os especialistas Dias e </a:t>
            </a:r>
            <a:r>
              <a:rPr lang="pt-BR" baseline="0" dirty="0" err="1" smtClean="0"/>
              <a:t>Bendahan</a:t>
            </a:r>
            <a:r>
              <a:rPr lang="pt-BR" baseline="0" dirty="0" smtClean="0"/>
              <a:t>, grande parte da Pastagem apresentam graus de degradação. Como degradação podermos citar: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1764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Mas o principal fator que contribuía na degradação</a:t>
            </a:r>
            <a:r>
              <a:rPr lang="pt-BR" baseline="0" dirty="0" smtClean="0"/>
              <a:t> quando o manejo das pastagens é bem feito, são os ataques de insetos-pragas comumente chamadas de pragas.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951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Aqui está um exemplo de pastagem</a:t>
            </a:r>
            <a:r>
              <a:rPr lang="pt-BR" baseline="0" dirty="0" smtClean="0"/>
              <a:t> em degradação pelo ataque de inseto-</a:t>
            </a:r>
            <a:r>
              <a:rPr lang="pt-BR" baseline="0" dirty="0" err="1" smtClean="0"/>
              <a:t>pragras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3044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Podermos</a:t>
            </a:r>
            <a:r>
              <a:rPr lang="pt-BR" baseline="0" dirty="0" smtClean="0"/>
              <a:t> perceber aqui as diferencias entre os insetos de </a:t>
            </a:r>
            <a:r>
              <a:rPr lang="pt-BR" baseline="0" dirty="0" err="1" smtClean="0"/>
              <a:t>blissus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pulchellus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796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Aqui um exemplo</a:t>
            </a:r>
            <a:r>
              <a:rPr lang="pt-BR" baseline="0" dirty="0" smtClean="0"/>
              <a:t> de exemplo de pragas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2144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Um taxonomista</a:t>
            </a:r>
            <a:r>
              <a:rPr lang="pt-BR" baseline="0" dirty="0" smtClean="0"/>
              <a:t> é um cientifico que, com a ajuda de chaves taxonômicas (que podermos chamar de medidas) e umas técnicas, </a:t>
            </a:r>
          </a:p>
          <a:p>
            <a:r>
              <a:rPr lang="pt-BR" baseline="0" dirty="0" smtClean="0"/>
              <a:t>faz a identificação de uma espécie e atribua uma nome, uma categoria </a:t>
            </a:r>
          </a:p>
          <a:p>
            <a:r>
              <a:rPr lang="pt-BR" baseline="0" dirty="0" smtClean="0"/>
              <a:t>Que é simplesmente classificar.</a:t>
            </a:r>
          </a:p>
          <a:p>
            <a:r>
              <a:rPr lang="pt-BR" baseline="0" dirty="0" smtClean="0"/>
              <a:t>Tudo pela observação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032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FF88-1B33-4257-B19A-5B56C1E17141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84DA-7B59-4BF7-B4DE-78722AA29B65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1EEC-59A7-4D92-9135-6D877EB198A1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30697-0F4F-4A51-A291-79D0CDD3CD06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B9CC-8466-4954-86DE-202C6830EF2A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4F25-D889-46B9-BA6B-462514C5F0BA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619A6-6D9C-4A8B-87CF-7938149CD825}" type="datetime1">
              <a:rPr lang="en-US" smtClean="0"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7679-E234-4476-9B54-44B9028B3A5A}" type="datetime1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A938-7169-45F7-8DB2-902376784BB8}" type="datetime1">
              <a:rPr lang="en-US" smtClean="0"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DAF2-73EF-45E1-86CD-EBDABE42C192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3232-8411-4401-B4B5-D8E0DC4154DA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FB697-ABF3-4B59-91AB-BC09304AE82A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6865" t="1515" r="6865" b="15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80000"/>
          </a:blip>
          <a:srcRect t="36504" b="39601"/>
          <a:stretch>
            <a:fillRect/>
          </a:stretch>
        </p:blipFill>
        <p:spPr>
          <a:xfrm>
            <a:off x="-1" y="2767394"/>
            <a:ext cx="9753601" cy="25028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4000"/>
          </a:blip>
          <a:srcRect l="19730" t="71002" r="19792" b="16782"/>
          <a:stretch>
            <a:fillRect/>
          </a:stretch>
        </p:blipFill>
        <p:spPr>
          <a:xfrm>
            <a:off x="1822975" y="502186"/>
            <a:ext cx="5982454" cy="12083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2549" y="552256"/>
            <a:ext cx="1242537" cy="11082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5085"/>
          <a:stretch>
            <a:fillRect/>
          </a:stretch>
        </p:blipFill>
        <p:spPr>
          <a:xfrm>
            <a:off x="8173416" y="502186"/>
            <a:ext cx="1223062" cy="120834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3401" y="3082946"/>
            <a:ext cx="9327066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4200" b="1" spc="210" dirty="0">
                <a:solidFill>
                  <a:srgbClr val="FFDC79"/>
                </a:solidFill>
                <a:latin typeface="League Spartan"/>
              </a:rPr>
              <a:t>CLASSIFICAÇÃO DE INSETOS CAUSADORES DE DANOS EM PASTAGEM RORAIMENSE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24017" y="602234"/>
            <a:ext cx="5309978" cy="249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600" b="1" spc="80">
                <a:solidFill>
                  <a:srgbClr val="F5FFE5"/>
                </a:solidFill>
                <a:latin typeface="Lato"/>
              </a:rPr>
              <a:t>UNIVERSIDADE FEDERAL DE RORAIMA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4000"/>
          </a:blip>
          <a:srcRect t="71134" r="179" b="21768"/>
          <a:stretch>
            <a:fillRect/>
          </a:stretch>
        </p:blipFill>
        <p:spPr>
          <a:xfrm>
            <a:off x="-1" y="6236810"/>
            <a:ext cx="9745176" cy="70202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40696" y="6260466"/>
            <a:ext cx="5035923" cy="25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6"/>
              </a:lnSpc>
            </a:pPr>
            <a:r>
              <a:rPr lang="en-US" sz="1400" b="1" spc="196">
                <a:solidFill>
                  <a:srgbClr val="F5FFE5"/>
                </a:solidFill>
                <a:latin typeface="Lato Heavy"/>
              </a:rPr>
              <a:t>ALUNO: IBUKUN CHIFE DIDIER ADJITCHE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4017" y="977075"/>
            <a:ext cx="5269281" cy="249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600" b="1" spc="80">
                <a:solidFill>
                  <a:srgbClr val="F5FFE5"/>
                </a:solidFill>
                <a:latin typeface="Lato"/>
              </a:rPr>
              <a:t>PRÓ-REITORIA DE ENSINO E EXTENSÃO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2975" y="1324264"/>
            <a:ext cx="5987917" cy="28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b="1" spc="89">
                <a:solidFill>
                  <a:srgbClr val="F5FFE5"/>
                </a:solidFill>
                <a:latin typeface="Lato"/>
              </a:rPr>
              <a:t>DEPARTAMENTO DE CIÊNCIA DA COMPUTAÇÃO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3387" y="6594072"/>
            <a:ext cx="5350540" cy="25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6"/>
              </a:lnSpc>
            </a:pPr>
            <a:r>
              <a:rPr lang="en-US" sz="1400" spc="196">
                <a:solidFill>
                  <a:srgbClr val="F5FFE5"/>
                </a:solidFill>
                <a:latin typeface="Lato Heavy"/>
              </a:rPr>
              <a:t>O</a:t>
            </a:r>
            <a:r>
              <a:rPr lang="en-US" sz="1400" b="0" spc="196">
                <a:solidFill>
                  <a:srgbClr val="F5FFE5"/>
                </a:solidFill>
                <a:latin typeface="Lato Heavy"/>
              </a:rPr>
              <a:t>R</a:t>
            </a:r>
            <a:r>
              <a:rPr lang="en-US" sz="1400" spc="196">
                <a:solidFill>
                  <a:srgbClr val="F5FFE5"/>
                </a:solidFill>
                <a:latin typeface="Lato Heavy"/>
              </a:rPr>
              <a:t>IE</a:t>
            </a:r>
            <a:r>
              <a:rPr lang="en-US" sz="1400" b="0" spc="196">
                <a:solidFill>
                  <a:srgbClr val="F5FFE5"/>
                </a:solidFill>
                <a:latin typeface="Lato Heavy"/>
              </a:rPr>
              <a:t>NTADOR:</a:t>
            </a:r>
            <a:r>
              <a:rPr lang="en-US" sz="1400" spc="196">
                <a:solidFill>
                  <a:srgbClr val="F5FFE5"/>
                </a:solidFill>
                <a:latin typeface="Lato Heavy"/>
              </a:rPr>
              <a:t> D</a:t>
            </a:r>
            <a:r>
              <a:rPr lang="en-US" sz="1400" b="0" spc="196">
                <a:solidFill>
                  <a:srgbClr val="F5FFE5"/>
                </a:solidFill>
                <a:latin typeface="Lato Heavy"/>
              </a:rPr>
              <a:t>R. LEAN</a:t>
            </a:r>
            <a:r>
              <a:rPr lang="en-US" sz="1400" spc="196">
                <a:solidFill>
                  <a:srgbClr val="F5FFE5"/>
                </a:solidFill>
                <a:latin typeface="Lato Heavy"/>
              </a:rPr>
              <a:t>D</a:t>
            </a:r>
            <a:r>
              <a:rPr lang="en-US" sz="1400" b="0" spc="196">
                <a:solidFill>
                  <a:srgbClr val="F5FFE5"/>
                </a:solidFill>
                <a:latin typeface="Lato Heavy"/>
              </a:rPr>
              <a:t>RO NEL</a:t>
            </a:r>
            <a:r>
              <a:rPr lang="en-US" sz="1400" spc="196">
                <a:solidFill>
                  <a:srgbClr val="F5FFE5"/>
                </a:solidFill>
                <a:latin typeface="Lato Heavy"/>
              </a:rPr>
              <a:t>I</a:t>
            </a:r>
            <a:r>
              <a:rPr lang="en-US" sz="1400" b="0" spc="196">
                <a:solidFill>
                  <a:srgbClr val="F5FFE5"/>
                </a:solidFill>
                <a:latin typeface="Lato Heavy"/>
              </a:rPr>
              <a:t>NHO</a:t>
            </a:r>
            <a:r>
              <a:rPr lang="en-US" sz="1400" spc="196">
                <a:solidFill>
                  <a:srgbClr val="F5FFE5"/>
                </a:solidFill>
                <a:latin typeface="Lato Heavy"/>
              </a:rPr>
              <a:t> </a:t>
            </a:r>
            <a:r>
              <a:rPr lang="en-US" sz="1400" b="0" spc="196">
                <a:solidFill>
                  <a:srgbClr val="F5FFE5"/>
                </a:solidFill>
                <a:latin typeface="Lato Heavy"/>
              </a:rPr>
              <a:t>BAL</a:t>
            </a:r>
            <a:r>
              <a:rPr lang="en-US" sz="1400" spc="196">
                <a:solidFill>
                  <a:srgbClr val="F5FFE5"/>
                </a:solidFill>
                <a:latin typeface="Lato Heavy"/>
              </a:rPr>
              <a:t>IC</a:t>
            </a:r>
            <a:r>
              <a:rPr lang="en-US" sz="1400" b="0" spc="196">
                <a:solidFill>
                  <a:srgbClr val="F5FFE5"/>
                </a:solidFill>
                <a:latin typeface="Lato Heavy"/>
              </a:rPr>
              <a:t>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382367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i="0" spc="160">
                <a:solidFill>
                  <a:srgbClr val="FFDC79"/>
                </a:solidFill>
                <a:latin typeface="League Spartan"/>
              </a:rPr>
              <a:t>PASTAGEM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PROBLEMÁTICA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700"/>
            <a:ext cx="9753600" cy="2717800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888480" y="631873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10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889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57716" y="3786023"/>
            <a:ext cx="2404705" cy="22878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1520" y="1565502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i="0" spc="160">
                <a:solidFill>
                  <a:srgbClr val="FFDC79"/>
                </a:solidFill>
                <a:latin typeface="League Spartan"/>
              </a:rPr>
              <a:t>PASTAGEM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PROBLEMÁTICA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8057" y="2150030"/>
            <a:ext cx="7924023" cy="77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9"/>
              </a:lnSpc>
            </a:pPr>
            <a:r>
              <a:rPr lang="pt-BR" sz="2100" dirty="0" smtClean="0">
                <a:solidFill>
                  <a:schemeClr val="bg2"/>
                </a:solidFill>
                <a:latin typeface="Lato"/>
              </a:rPr>
              <a:t>Assim, é importante tomar certas medidas preventivas, que são iniciadas apenas depois da identificação dos insetos.</a:t>
            </a:r>
            <a:endParaRPr lang="pt-BR" sz="21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4992" y="3160903"/>
            <a:ext cx="7924023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9"/>
              </a:lnSpc>
            </a:pPr>
            <a:r>
              <a:rPr lang="pt-BR" sz="2100" dirty="0" smtClean="0">
                <a:solidFill>
                  <a:schemeClr val="bg2"/>
                </a:solidFill>
                <a:latin typeface="Lato"/>
              </a:rPr>
              <a:t>Tradicionalmente, a identificação é feita por taxonomistas.</a:t>
            </a:r>
            <a:endParaRPr lang="pt-BR" sz="21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885415" y="630024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11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120" t="1978" b="1978"/>
          <a:stretch>
            <a:fillRect/>
          </a:stretch>
        </p:blipFill>
        <p:spPr>
          <a:xfrm>
            <a:off x="288175" y="2274666"/>
            <a:ext cx="2993052" cy="27658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1520" y="1667243"/>
            <a:ext cx="8153400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00" spc="160" dirty="0">
                <a:solidFill>
                  <a:srgbClr val="FFDC79"/>
                </a:solidFill>
                <a:latin typeface="League Spartan"/>
              </a:rPr>
              <a:t>TAXONOMISTAS</a:t>
            </a:r>
            <a:endParaRPr lang="en-US" sz="3219" i="0" spc="160" dirty="0">
              <a:solidFill>
                <a:srgbClr val="FFDC79"/>
              </a:solidFill>
              <a:latin typeface="League Spartan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81701" y="3679683"/>
            <a:ext cx="2861401" cy="3356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64897" y="1336005"/>
            <a:ext cx="2843826" cy="450507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PROBLEMÁTICA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6953801">
            <a:off x="3307016" y="3786567"/>
            <a:ext cx="192672" cy="302971"/>
            <a:chOff x="0" y="0"/>
            <a:chExt cx="1042670" cy="1639570"/>
          </a:xfrm>
        </p:grpSpPr>
        <p:sp>
          <p:nvSpPr>
            <p:cNvPr id="9" name="Freeform 9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l="l" t="t" r="r" b="b"/>
              <a:pathLst>
                <a:path w="953770" h="15506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l="l" t="t" r="r" b="b"/>
              <a:pathLst>
                <a:path w="1045210" h="164338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6953801">
            <a:off x="3302267" y="4126659"/>
            <a:ext cx="192672" cy="302971"/>
            <a:chOff x="0" y="0"/>
            <a:chExt cx="1042670" cy="1639570"/>
          </a:xfrm>
        </p:grpSpPr>
        <p:sp>
          <p:nvSpPr>
            <p:cNvPr id="12" name="Freeform 12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l="l" t="t" r="r" b="b"/>
              <a:pathLst>
                <a:path w="953770" h="15506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l="l" t="t" r="r" b="b"/>
              <a:pathLst>
                <a:path w="1045210" h="164338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6953801">
            <a:off x="3302267" y="4441280"/>
            <a:ext cx="192672" cy="302971"/>
            <a:chOff x="0" y="0"/>
            <a:chExt cx="1042670" cy="1639570"/>
          </a:xfrm>
        </p:grpSpPr>
        <p:sp>
          <p:nvSpPr>
            <p:cNvPr id="15" name="Freeform 15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l="l" t="t" r="r" b="b"/>
              <a:pathLst>
                <a:path w="953770" h="15506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l="l" t="t" r="r" b="b"/>
              <a:pathLst>
                <a:path w="1045210" h="164338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6953801">
            <a:off x="6490213" y="4561693"/>
            <a:ext cx="192672" cy="302971"/>
            <a:chOff x="0" y="0"/>
            <a:chExt cx="1042670" cy="1639570"/>
          </a:xfrm>
        </p:grpSpPr>
        <p:sp>
          <p:nvSpPr>
            <p:cNvPr id="18" name="Freeform 18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l="l" t="t" r="r" b="b"/>
              <a:pathLst>
                <a:path w="953770" h="15506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l="l" t="t" r="r" b="b"/>
              <a:pathLst>
                <a:path w="1045210" h="164338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 rot="6953801">
            <a:off x="6485464" y="4901784"/>
            <a:ext cx="192672" cy="302971"/>
            <a:chOff x="0" y="0"/>
            <a:chExt cx="1042670" cy="1639570"/>
          </a:xfrm>
        </p:grpSpPr>
        <p:sp>
          <p:nvSpPr>
            <p:cNvPr id="21" name="Freeform 21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l="l" t="t" r="r" b="b"/>
              <a:pathLst>
                <a:path w="953770" h="15506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l="l" t="t" r="r" b="b"/>
              <a:pathLst>
                <a:path w="1045210" h="164338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6953801">
            <a:off x="6485464" y="5216405"/>
            <a:ext cx="192672" cy="302971"/>
            <a:chOff x="0" y="0"/>
            <a:chExt cx="1042670" cy="1639570"/>
          </a:xfrm>
        </p:grpSpPr>
        <p:sp>
          <p:nvSpPr>
            <p:cNvPr id="24" name="Freeform 24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l="l" t="t" r="r" b="b"/>
              <a:pathLst>
                <a:path w="953770" h="15506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l="l" t="t" r="r" b="b"/>
              <a:pathLst>
                <a:path w="1045210" h="164338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6" name="Espaço Reservado para Número de Slide 25"/>
          <p:cNvSpPr>
            <a:spLocks noGrp="1"/>
          </p:cNvSpPr>
          <p:nvPr>
            <p:ph type="sldNum" sz="quarter" idx="12"/>
          </p:nvPr>
        </p:nvSpPr>
        <p:spPr>
          <a:xfrm>
            <a:off x="6888480" y="632842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12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5269" r="5269"/>
          <a:stretch>
            <a:fillRect/>
          </a:stretch>
        </p:blipFill>
        <p:spPr>
          <a:xfrm>
            <a:off x="731520" y="2099686"/>
            <a:ext cx="8290560" cy="37652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3261" y="1494283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219" i="0" spc="160">
                <a:solidFill>
                  <a:srgbClr val="FFDC79"/>
                </a:solidFill>
                <a:latin typeface="League Spartan"/>
              </a:rPr>
              <a:t>CLASSIFICAÇÃO TAXONOMISTA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PROBLEMÁTICA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888480" y="631651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13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1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534979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i="0" spc="160">
                <a:solidFill>
                  <a:srgbClr val="FFDC79"/>
                </a:solidFill>
                <a:latin typeface="League Spartan"/>
              </a:rPr>
              <a:t>INSETOS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PROBLEMÁTICA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520" y="2150030"/>
            <a:ext cx="575877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en-US" sz="2400" dirty="0" smtClean="0">
                <a:solidFill>
                  <a:schemeClr val="bg2"/>
                </a:solidFill>
                <a:latin typeface="Lato"/>
              </a:rPr>
              <a:t>"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Essas técnicas manuais se mostram extremamente demoradas e subjetivas para um especialista."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04582" y="3091481"/>
            <a:ext cx="2485713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Martin et al., 2008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1520" y="3873534"/>
            <a:ext cx="5758775" cy="213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"Com algum treinamento, pode-se aprender a distinguir grupos taxonômicos mais altos, como ordem, mas já em nível de família, a tarefa se torna bastante desafiadora."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79134" y="5581557"/>
            <a:ext cx="170614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Zhang, 2011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36071" r="30426"/>
          <a:stretch>
            <a:fillRect/>
          </a:stretch>
        </p:blipFill>
        <p:spPr>
          <a:xfrm>
            <a:off x="6851547" y="2100500"/>
            <a:ext cx="2777568" cy="3368040"/>
          </a:xfrm>
          <a:prstGeom prst="rect">
            <a:avLst/>
          </a:prstGeom>
        </p:spPr>
      </p:pic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6851547" y="628768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14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459" t="1515" r="1459" b="15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/>
          <a:stretch>
            <a:fillRect/>
          </a:stretch>
        </p:blipFill>
        <p:spPr>
          <a:xfrm>
            <a:off x="3924300" y="1876425"/>
            <a:ext cx="5827375" cy="35623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03953" y="2920249"/>
            <a:ext cx="4976689" cy="156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9"/>
              </a:lnSpc>
            </a:pPr>
            <a:r>
              <a:rPr lang="en-US" sz="4226" b="1">
                <a:solidFill>
                  <a:srgbClr val="FFDC79"/>
                </a:solidFill>
                <a:latin typeface="League Spartan"/>
              </a:rPr>
              <a:t>ESTADO DA ARTE</a:t>
            </a:r>
          </a:p>
          <a:p>
            <a:pPr algn="ctr">
              <a:lnSpc>
                <a:spcPts val="6339"/>
              </a:lnSpc>
            </a:pPr>
            <a:r>
              <a:rPr lang="en-US" sz="4226" b="1">
                <a:solidFill>
                  <a:srgbClr val="FFDC79"/>
                </a:solidFill>
                <a:latin typeface="League Spartan"/>
              </a:rPr>
              <a:t>OBJETIVOS</a:t>
            </a: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788" y="1714348"/>
            <a:ext cx="8153400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2"/>
              </a:lnSpc>
            </a:pPr>
            <a:r>
              <a:rPr lang="en-US" sz="2400" i="0" spc="120" dirty="0">
                <a:solidFill>
                  <a:srgbClr val="FFDC79"/>
                </a:solidFill>
                <a:latin typeface="League Spartan"/>
              </a:rPr>
              <a:t>"HANDCRAFTED" OU "HANDENGINEERED"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788" y="2715532"/>
            <a:ext cx="7924023" cy="225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A demora e a complexidade das técnicas manuais impulsionaram os pesquisadores a procurarem por meios de automatizar a identificação das chaves taxonômicas com uso da computação. O processo é denominado:</a:t>
            </a:r>
          </a:p>
          <a:p>
            <a:pPr algn="ctr">
              <a:lnSpc>
                <a:spcPts val="3576"/>
              </a:lnSpc>
            </a:pPr>
            <a:r>
              <a:rPr lang="pt-BR" sz="2400" b="1" i="1" dirty="0" smtClean="0">
                <a:solidFill>
                  <a:schemeClr val="bg2"/>
                </a:solidFill>
                <a:latin typeface="Lato"/>
              </a:rPr>
              <a:t>"</a:t>
            </a:r>
            <a:r>
              <a:rPr lang="pt-BR" sz="2400" b="1" i="1" dirty="0" err="1" smtClean="0">
                <a:solidFill>
                  <a:schemeClr val="bg2"/>
                </a:solidFill>
                <a:latin typeface="Lato"/>
              </a:rPr>
              <a:t>Handcrafted</a:t>
            </a:r>
            <a:r>
              <a:rPr lang="pt-BR" sz="2400" b="1" i="1" dirty="0" smtClean="0">
                <a:solidFill>
                  <a:schemeClr val="bg2"/>
                </a:solidFill>
                <a:latin typeface="Lato"/>
              </a:rPr>
              <a:t>" ou "</a:t>
            </a:r>
            <a:r>
              <a:rPr lang="pt-BR" sz="2400" b="1" i="1" dirty="0" err="1" smtClean="0">
                <a:solidFill>
                  <a:schemeClr val="bg2"/>
                </a:solidFill>
                <a:latin typeface="Lato"/>
              </a:rPr>
              <a:t>Handengineered</a:t>
            </a:r>
            <a:r>
              <a:rPr lang="pt-BR" sz="2400" b="1" i="1" dirty="0" smtClean="0">
                <a:solidFill>
                  <a:schemeClr val="bg2"/>
                </a:solidFill>
                <a:latin typeface="Lato"/>
              </a:rPr>
              <a:t>"</a:t>
            </a:r>
            <a:endParaRPr lang="pt-BR" sz="2400" b="1" i="1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888480" y="628768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16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8516" y="1342844"/>
            <a:ext cx="8153400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 i="0" spc="120" dirty="0">
                <a:solidFill>
                  <a:srgbClr val="FFDC79"/>
                </a:solidFill>
                <a:latin typeface="League Spartan"/>
              </a:rPr>
              <a:t>FERRAMENTAS DESENVOLVIDAS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 dirty="0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8014" y="1688279"/>
            <a:ext cx="7924023" cy="87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ABIS: especializada na identificação de abelhas pelas veias das asas.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386203" y="2115831"/>
            <a:ext cx="2485713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Martin et al., 2008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605" y="2603538"/>
            <a:ext cx="7924023" cy="87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DAISY: sistema de identificação de imagens digitais baseado na identificação de impressões digitais.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73355" y="3444206"/>
            <a:ext cx="5578682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O’Neill et al., 2000; Watson et al., 2004; Weeks et al., 1997 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944605" y="4038600"/>
            <a:ext cx="7924023" cy="87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BugVisux: especializada na identificação usando as características morfológicas.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6049859" y="4495800"/>
            <a:ext cx="2789341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Hanqing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al., 2002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944605" y="4953000"/>
            <a:ext cx="7924023" cy="87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But2Fly: especializada na identificação de espécies de borboletas através das características de cores das asas.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6705600" y="5715000"/>
            <a:ext cx="2103120" cy="355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Liu et al., 2008</a:t>
            </a: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>
          <a:xfrm>
            <a:off x="6888480" y="629310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17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657718"/>
            <a:ext cx="8153400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NOVA ABORDAGEM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0897" y="2396442"/>
            <a:ext cx="7924023" cy="272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O poder computacional que as unidades de processamento gráfico trazem, desencadeou uma série de abordagens eficientes em problemas de classificação automatizada e possibilitaram um impacto transformador no campo da visão computacional e dos algoritmos de aprendizagem de máquina</a:t>
            </a:r>
            <a:r>
              <a:rPr lang="en-US" sz="2400" dirty="0" smtClean="0">
                <a:solidFill>
                  <a:schemeClr val="bg2"/>
                </a:solidFill>
                <a:latin typeface="Lato"/>
              </a:rPr>
              <a:t>.</a:t>
            </a:r>
            <a:endParaRPr lang="en-US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92715" y="5248422"/>
            <a:ext cx="5292205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LeCun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al., 2015; </a:t>
            </a: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Schmidhuber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, 2015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882618" y="630276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18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253999"/>
            <a:ext cx="81534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SISTEMA DE IDENTIFICAÇÃO PELA ORDEM DO INSETO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0897" y="2396442"/>
            <a:ext cx="8061183" cy="42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576"/>
              </a:lnSpc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225 imagens de 9 ordens foram coletas (25/Ordem</a:t>
            </a:r>
            <a:r>
              <a:rPr lang="en-US" sz="2400" dirty="0" smtClean="0">
                <a:solidFill>
                  <a:schemeClr val="bg2"/>
                </a:solidFill>
                <a:latin typeface="Lato"/>
              </a:rPr>
              <a:t>)</a:t>
            </a:r>
            <a:endParaRPr lang="en-US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02548" y="1855598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Wang et al. 2012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0897" y="2985602"/>
            <a:ext cx="792402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Processamento manual e automático  foram aplicado para obter imagem de fundo de cor pura.</a:t>
            </a:r>
            <a:endParaRPr lang="pt-BR" dirty="0"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4963" y="3915130"/>
            <a:ext cx="792402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A ferramenta BugVisux foi usada para extrair chaves e recursos taxonômicos.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6208" y="4844658"/>
            <a:ext cx="792402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Os recursos foram classificados com o algoritmo SVM e uma rede neural Artificial de retro propagação.</a:t>
            </a:r>
            <a:endParaRPr lang="pt-BR" dirty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6888480" y="63074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19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6771" b="16771"/>
          <a:stretch>
            <a:fillRect/>
          </a:stretch>
        </p:blipFill>
        <p:spPr>
          <a:xfrm rot="-5400000">
            <a:off x="3633282" y="1194880"/>
            <a:ext cx="7315200" cy="492543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482504" y="1293105"/>
            <a:ext cx="666851" cy="66685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DC7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518549" y="1354860"/>
            <a:ext cx="3556169" cy="666849"/>
            <a:chOff x="0" y="-19049"/>
            <a:chExt cx="4741558" cy="889132"/>
          </a:xfrm>
        </p:grpSpPr>
        <p:sp>
          <p:nvSpPr>
            <p:cNvPr id="6" name="TextBox 6"/>
            <p:cNvSpPr txBox="1"/>
            <p:nvPr/>
          </p:nvSpPr>
          <p:spPr>
            <a:xfrm>
              <a:off x="0" y="157146"/>
              <a:ext cx="787489" cy="478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415" b="1" spc="120">
                  <a:solidFill>
                    <a:srgbClr val="5C9282"/>
                  </a:solidFill>
                  <a:latin typeface="League Spartan"/>
                </a:rPr>
                <a:t>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97858" y="-19049"/>
              <a:ext cx="3543700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4"/>
                </a:lnSpc>
              </a:pPr>
              <a:r>
                <a:rPr lang="pt-BR" sz="2100" dirty="0" smtClean="0">
                  <a:solidFill>
                    <a:srgbClr val="F5FFE5"/>
                  </a:solidFill>
                  <a:latin typeface="Lato"/>
                </a:rPr>
                <a:t>Introdução, Problemática </a:t>
              </a:r>
              <a:endParaRPr lang="pt-BR" sz="2100" dirty="0">
                <a:solidFill>
                  <a:srgbClr val="F5FFE5"/>
                </a:solidFill>
                <a:latin typeface="Lato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97844" y="1433880"/>
            <a:ext cx="3876675" cy="53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600" i="1" spc="324">
                <a:solidFill>
                  <a:srgbClr val="5C9282"/>
                </a:solidFill>
                <a:latin typeface="League Spartan"/>
              </a:rPr>
              <a:t>SUMÁRIO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512386" y="2556896"/>
            <a:ext cx="666851" cy="66685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DC7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548431" y="2624467"/>
            <a:ext cx="3525085" cy="666849"/>
            <a:chOff x="0" y="-19049"/>
            <a:chExt cx="4700113" cy="88913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9393"/>
              <a:ext cx="787400" cy="489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415" b="1" spc="120">
                  <a:solidFill>
                    <a:srgbClr val="5C9282"/>
                  </a:solidFill>
                  <a:latin typeface="League Spartan"/>
                </a:rPr>
                <a:t>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92105" y="-19049"/>
              <a:ext cx="3508008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4"/>
                </a:lnSpc>
              </a:pPr>
              <a:r>
                <a:rPr lang="pt-BR" sz="2100" dirty="0" smtClean="0">
                  <a:solidFill>
                    <a:srgbClr val="F5FFE5"/>
                  </a:solidFill>
                  <a:latin typeface="Lato"/>
                </a:rPr>
                <a:t>Estado da Arte</a:t>
              </a:r>
            </a:p>
            <a:p>
              <a:pPr>
                <a:lnSpc>
                  <a:spcPts val="2604"/>
                </a:lnSpc>
              </a:pPr>
              <a:r>
                <a:rPr lang="pt-BR" sz="2100" dirty="0" smtClean="0">
                  <a:solidFill>
                    <a:srgbClr val="F5FFE5"/>
                  </a:solidFill>
                  <a:latin typeface="Lato"/>
                </a:rPr>
                <a:t>Objetivos</a:t>
              </a:r>
              <a:endParaRPr lang="pt-BR" sz="2100" dirty="0">
                <a:solidFill>
                  <a:srgbClr val="F5FFE5"/>
                </a:solidFill>
                <a:latin typeface="Lato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521163" y="3753151"/>
            <a:ext cx="666851" cy="66685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DC7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557208" y="3807918"/>
            <a:ext cx="3517510" cy="641201"/>
            <a:chOff x="0" y="-9525"/>
            <a:chExt cx="4690013" cy="85493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48858"/>
              <a:ext cx="787400" cy="489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415" b="1" spc="120">
                  <a:solidFill>
                    <a:srgbClr val="5C9282"/>
                  </a:solidFill>
                  <a:latin typeface="League Spartan"/>
                </a:rPr>
                <a:t>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97513" y="-9525"/>
              <a:ext cx="3492500" cy="8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80"/>
                </a:lnSpc>
              </a:pPr>
              <a:r>
                <a:rPr lang="pt-BR" sz="2000" dirty="0" smtClean="0">
                  <a:solidFill>
                    <a:srgbClr val="F5FFE5"/>
                  </a:solidFill>
                  <a:latin typeface="Lato"/>
                </a:rPr>
                <a:t>Método, Metodologia Proposta</a:t>
              </a:r>
              <a:endParaRPr lang="pt-BR" sz="2000" dirty="0">
                <a:solidFill>
                  <a:srgbClr val="F5FFE5"/>
                </a:solidFill>
                <a:latin typeface="Lato"/>
              </a:endParaRP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523678" y="5151380"/>
            <a:ext cx="666851" cy="666851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DC7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559724" y="5195595"/>
            <a:ext cx="3514994" cy="666849"/>
            <a:chOff x="0" y="-19049"/>
            <a:chExt cx="4686659" cy="8891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53404"/>
              <a:ext cx="787400" cy="489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415" b="1" spc="120">
                  <a:solidFill>
                    <a:srgbClr val="5C9282"/>
                  </a:solidFill>
                  <a:latin typeface="League Spartan"/>
                </a:rPr>
                <a:t>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94159" y="-19049"/>
              <a:ext cx="3492500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4"/>
                </a:lnSpc>
              </a:pPr>
              <a:r>
                <a:rPr lang="pt-BR" sz="2100" dirty="0" smtClean="0">
                  <a:solidFill>
                    <a:srgbClr val="F5FFE5"/>
                  </a:solidFill>
                  <a:latin typeface="Lato"/>
                </a:rPr>
                <a:t>Cronograma e Referências</a:t>
              </a:r>
              <a:endParaRPr lang="pt-BR" sz="2100" dirty="0">
                <a:solidFill>
                  <a:srgbClr val="F5FFE5"/>
                </a:solidFill>
                <a:latin typeface="Lato"/>
              </a:endParaRPr>
            </a:p>
          </p:txBody>
        </p:sp>
      </p:grpSp>
      <p:sp>
        <p:nvSpPr>
          <p:cNvPr id="24" name="Espaço Reservado para Número de Slid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253999"/>
            <a:ext cx="81534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SISTEMA DE IDENTIFICAÇÃO PELA ORDEM DO INSETO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02548" y="1855598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Wang et al. 2012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0897" y="2783776"/>
            <a:ext cx="7924023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120"/>
              </a:lnSpc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A precisão média dos testes em diferentes divisões de conjunto de imagens é de 67 %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0897" y="2168780"/>
            <a:ext cx="1853311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9"/>
              </a:lnSpc>
            </a:pPr>
            <a:r>
              <a:rPr lang="en-US" sz="2100" b="1" spc="105" dirty="0">
                <a:solidFill>
                  <a:schemeClr val="bg2"/>
                </a:solidFill>
                <a:latin typeface="Lato"/>
              </a:rPr>
              <a:t>CONCLUSÃO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897" y="5323070"/>
            <a:ext cx="7924023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120"/>
              </a:lnSpc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O desempenho do SVM supera o RNA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0897" y="3809390"/>
            <a:ext cx="7924023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120"/>
              </a:lnSpc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As imagens de treino tem pouca influência nos resultados do teste, é melhor focar na eficiência dos recursos abstraídos.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6888480" y="632052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20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253999"/>
            <a:ext cx="81534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IDENTIFICAÇÃO DAS ESPÉCIES DE BESOUROS PELO SEUS ELITROS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0897" y="2365919"/>
            <a:ext cx="7924023" cy="87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576"/>
              </a:lnSpc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15 espécies diferentes de besouros e seus élitros foram cuidadosamente fotografados.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66614" y="1855598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Bisgin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 2018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0897" y="3487748"/>
            <a:ext cx="7924023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120"/>
              </a:lnSpc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As imagens foram aprimoradas através de filtros gaussianos e equalização de histograma.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0897" y="4534984"/>
            <a:ext cx="7924023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120"/>
              </a:lnSpc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As características  gerais como tamanho, cor padrão básica e texturas foram categorizadas como recursos globais (1 e 2) e detalhes microscópicos adicionais como recursos locais.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888480" y="62902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21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253999"/>
            <a:ext cx="81534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IDENTIFICAÇÃO DAS ESPÉCIES DE BESOUROS PELO SEUS ELITROS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66614" y="1855598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Bisgin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 2018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0897" y="2965385"/>
            <a:ext cx="7924023" cy="115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120"/>
              </a:lnSpc>
              <a:spcBef>
                <a:spcPct val="0"/>
              </a:spcBef>
              <a:buFont typeface="Arial"/>
              <a:buChar char="•"/>
            </a:pPr>
            <a:r>
              <a:rPr lang="pt-BR" sz="2400" b="0" i="0" dirty="0" smtClean="0">
                <a:solidFill>
                  <a:schemeClr val="bg2"/>
                </a:solidFill>
                <a:latin typeface="Lato"/>
              </a:rPr>
              <a:t>O SVM e as redes Neurais artificiais </a:t>
            </a:r>
            <a:r>
              <a:rPr lang="pt-BR" sz="2400" b="1" i="1" dirty="0" err="1" smtClean="0">
                <a:solidFill>
                  <a:schemeClr val="bg2"/>
                </a:solidFill>
                <a:latin typeface="Lato"/>
              </a:rPr>
              <a:t>Scaled</a:t>
            </a:r>
            <a:r>
              <a:rPr lang="pt-BR" sz="2400" b="1" i="1" dirty="0" smtClean="0">
                <a:solidFill>
                  <a:schemeClr val="bg2"/>
                </a:solidFill>
                <a:latin typeface="Lato"/>
              </a:rPr>
              <a:t> </a:t>
            </a:r>
            <a:r>
              <a:rPr lang="pt-BR" sz="2400" b="1" i="1" dirty="0" err="1" smtClean="0">
                <a:solidFill>
                  <a:schemeClr val="bg2"/>
                </a:solidFill>
                <a:latin typeface="Lato"/>
              </a:rPr>
              <a:t>Conjugate</a:t>
            </a:r>
            <a:r>
              <a:rPr lang="pt-BR" sz="2400" b="1" i="1" dirty="0" smtClean="0">
                <a:solidFill>
                  <a:schemeClr val="bg2"/>
                </a:solidFill>
                <a:latin typeface="Lato"/>
              </a:rPr>
              <a:t> Gradiente</a:t>
            </a:r>
            <a:r>
              <a:rPr lang="pt-BR" sz="2400" b="0" i="0" dirty="0" smtClean="0">
                <a:solidFill>
                  <a:schemeClr val="bg2"/>
                </a:solidFill>
                <a:latin typeface="Lato"/>
              </a:rPr>
              <a:t> (SCG) e </a:t>
            </a:r>
            <a:r>
              <a:rPr lang="pt-BR" sz="2400" b="1" i="1" dirty="0" err="1" smtClean="0">
                <a:solidFill>
                  <a:schemeClr val="bg2"/>
                </a:solidFill>
                <a:latin typeface="Lato"/>
              </a:rPr>
              <a:t>Resilient</a:t>
            </a:r>
            <a:r>
              <a:rPr lang="pt-BR" sz="2400" b="1" i="1" dirty="0" smtClean="0">
                <a:solidFill>
                  <a:schemeClr val="bg2"/>
                </a:solidFill>
                <a:latin typeface="Lato"/>
              </a:rPr>
              <a:t> </a:t>
            </a:r>
            <a:r>
              <a:rPr lang="pt-BR" sz="2400" b="1" i="1" dirty="0" err="1" smtClean="0">
                <a:solidFill>
                  <a:schemeClr val="bg2"/>
                </a:solidFill>
                <a:latin typeface="Lato"/>
              </a:rPr>
              <a:t>Backpropagation</a:t>
            </a:r>
            <a:r>
              <a:rPr lang="pt-BR" sz="2400" b="0" i="0" dirty="0" smtClean="0">
                <a:solidFill>
                  <a:schemeClr val="bg2"/>
                </a:solidFill>
                <a:latin typeface="Lato"/>
              </a:rPr>
              <a:t> (RP) do MATLAB foram usadas como classificadores.</a:t>
            </a:r>
            <a:endParaRPr lang="pt-BR" sz="2400" b="0" i="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888480" y="629967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22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253999"/>
            <a:ext cx="81534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 dirty="0">
                <a:solidFill>
                  <a:srgbClr val="FFDC79"/>
                </a:solidFill>
                <a:latin typeface="League Spartan"/>
              </a:rPr>
              <a:t>IDENTIFICAÇÃO DAS ESPÉCIES DE BESOUROS PELO SEUS ELITROS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98552" y="1855598"/>
            <a:ext cx="2586368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9"/>
              </a:lnSpc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Bisgin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 2018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0897" y="3058477"/>
            <a:ext cx="7924023" cy="76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120"/>
              </a:lnSpc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O SVM teve uma precisão média de  85%, enquanto o RNA obteve 80% de precisão.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33769" y="2432637"/>
            <a:ext cx="1853311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9"/>
              </a:lnSpc>
            </a:pPr>
            <a:r>
              <a:rPr lang="en-US" sz="2100" b="1" spc="105" dirty="0">
                <a:solidFill>
                  <a:schemeClr val="bg2"/>
                </a:solidFill>
                <a:latin typeface="Lato"/>
              </a:rPr>
              <a:t>CONCLUSÃO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897" y="4196009"/>
            <a:ext cx="7924023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120"/>
              </a:lnSpc>
              <a:buFont typeface="Arial"/>
              <a:buChar char="•"/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A identificação altamente precisa em nível de espécie, continua sendo um desafio, especialmente na distinção entre espécies do mesmo gênero.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888480" y="629885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23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253999"/>
            <a:ext cx="857054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IDENTIFICAÇÃO TAXONÔMICA AUTOMATIZADA </a:t>
            </a:r>
          </a:p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DE INSETOS USANDO TRANSFERÊNCIA RECURSOS DE 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6107" y="3187446"/>
            <a:ext cx="8185973" cy="87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576"/>
              </a:lnSpc>
              <a:buFont typeface="Arial"/>
              <a:buChar char="•"/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Identificar grupos superiores que pertençam a um subgrupo não visto anteriormente.</a:t>
            </a:r>
            <a:endParaRPr lang="pt-BR" sz="2400" spc="12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39708" y="2274698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Valan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 2019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107" y="4473344"/>
            <a:ext cx="8185973" cy="87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576"/>
              </a:lnSpc>
              <a:buFont typeface="Arial"/>
              <a:buChar char="•"/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Identificar espécies visualmente semelhantes e difíceis de separar mesmo para especialista.</a:t>
            </a:r>
            <a:endParaRPr lang="pt-BR" sz="2400" spc="12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888480" y="633482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24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253999"/>
            <a:ext cx="857054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IDENTIFICAÇÃO TAXONÔMICA AUTOMATIZADA </a:t>
            </a:r>
          </a:p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DE INSETOS USANDO TRANSFERÊNCIA RECURSOS DE 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6107" y="2789620"/>
            <a:ext cx="818597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881  imagens de faces de 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11 família de 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Diptera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 e 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2936 imagens de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Dorsal habitus 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de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 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14 famílias de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Coleoptera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, para a primeira tarefa.</a:t>
            </a:r>
            <a:endParaRPr lang="pt-BR" dirty="0"/>
          </a:p>
        </p:txBody>
      </p:sp>
      <p:sp>
        <p:nvSpPr>
          <p:cNvPr id="6" name="TextBox 6"/>
          <p:cNvSpPr txBox="1"/>
          <p:nvPr/>
        </p:nvSpPr>
        <p:spPr>
          <a:xfrm>
            <a:off x="6639708" y="2274698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Valan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 2019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107" y="4300382"/>
            <a:ext cx="818597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339 imagens de três espécies estreitamente relacionadas de gênero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Coleoptera oxythyrea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 e 3845 imagens de nove espécies de larvas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Plecoptera, 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na segunda tarefa.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888480" y="63601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25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3135" y="1071685"/>
            <a:ext cx="975166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253999"/>
            <a:ext cx="857054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IDENTIFICAÇÃO TAXONÔMICA AUTOMATIZADA </a:t>
            </a:r>
          </a:p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DE INSETOS USANDO TRANSFERÊNCIA RECURSOS DE 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6107" y="3187446"/>
            <a:ext cx="8185973" cy="87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576"/>
              </a:lnSpc>
              <a:buFont typeface="Arial"/>
              <a:buChar char="•"/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A rede neural Convolutiva VGG16 com pesos </a:t>
            </a:r>
            <a:r>
              <a:rPr lang="pt-BR" sz="2400" spc="120" dirty="0" err="1" smtClean="0">
                <a:solidFill>
                  <a:schemeClr val="bg2"/>
                </a:solidFill>
                <a:latin typeface="Lato"/>
              </a:rPr>
              <a:t>pré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-treinados foi usada como extrator de recursos.</a:t>
            </a:r>
            <a:endParaRPr lang="pt-BR" sz="2400" spc="12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39708" y="2274698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Valan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 2019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3805" y="4595435"/>
            <a:ext cx="8185973" cy="42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576"/>
              </a:lnSpc>
              <a:buFont typeface="Arial"/>
              <a:buChar char="•"/>
            </a:pPr>
            <a:r>
              <a:rPr lang="en-US" sz="2400" spc="120" dirty="0">
                <a:solidFill>
                  <a:schemeClr val="bg2"/>
                </a:solidFill>
                <a:latin typeface="Lato"/>
              </a:rPr>
              <a:t>A 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classificação foi feita com SVM.</a:t>
            </a:r>
            <a:endParaRPr lang="pt-BR" sz="2400" spc="12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888480" y="628768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26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0897" y="2676673"/>
            <a:ext cx="1853311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9"/>
              </a:lnSpc>
            </a:pPr>
            <a:r>
              <a:rPr lang="en-US" sz="2100" b="1" spc="105" dirty="0">
                <a:solidFill>
                  <a:schemeClr val="bg2"/>
                </a:solidFill>
                <a:latin typeface="Lato"/>
              </a:rPr>
              <a:t>CONCLUSÃO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8057" y="4946621"/>
            <a:ext cx="792402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Mais de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96%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 de precisão com as imagens de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Dorsal habitus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 de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Coleóptera</a:t>
            </a: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.</a:t>
            </a:r>
            <a:endParaRPr lang="pt-BR" dirty="0"/>
          </a:p>
        </p:txBody>
      </p:sp>
      <p:sp>
        <p:nvSpPr>
          <p:cNvPr id="6" name="TextBox 6"/>
          <p:cNvSpPr txBox="1"/>
          <p:nvPr/>
        </p:nvSpPr>
        <p:spPr>
          <a:xfrm>
            <a:off x="1098057" y="3832334"/>
            <a:ext cx="7924023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Mais de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92%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 de precisão com as imagens da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Diptera.</a:t>
            </a:r>
            <a:endParaRPr lang="pt-BR" dirty="0"/>
          </a:p>
        </p:txBody>
      </p:sp>
      <p:sp>
        <p:nvSpPr>
          <p:cNvPr id="7" name="TextBox 7"/>
          <p:cNvSpPr txBox="1"/>
          <p:nvPr/>
        </p:nvSpPr>
        <p:spPr>
          <a:xfrm>
            <a:off x="548447" y="1261173"/>
            <a:ext cx="857054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IDENTIFICAÇÃO TAXONÔMICA AUTOMATIZADA </a:t>
            </a:r>
          </a:p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DE INSETOS USANDO TRANSFERÊNCIA RECURSOS DE CNN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0231" y="2223827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Valan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 2019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968" y="3239631"/>
            <a:ext cx="7924023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Para a tarefa 1</a:t>
            </a:r>
            <a:r>
              <a:rPr lang="en-US" sz="2400" spc="120" dirty="0" smtClean="0">
                <a:solidFill>
                  <a:schemeClr val="bg2"/>
                </a:solidFill>
                <a:latin typeface="Lato"/>
              </a:rPr>
              <a:t>:</a:t>
            </a:r>
            <a:endParaRPr lang="en-US" sz="2400" spc="12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6887308" y="629818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27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3135" y="1071685"/>
            <a:ext cx="975166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0730" y="2574931"/>
            <a:ext cx="1853311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9"/>
              </a:lnSpc>
            </a:pPr>
            <a:r>
              <a:rPr lang="en-US" sz="2100" b="1" spc="105" dirty="0">
                <a:solidFill>
                  <a:schemeClr val="bg2"/>
                </a:solidFill>
                <a:latin typeface="Lato"/>
              </a:rPr>
              <a:t>CONCLUSÃO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8580" y="4879416"/>
            <a:ext cx="792402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humanos e sistemas de identificação automatizados tradicionais com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98,6%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 de imagens de noves espécies de larvas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Plecoptera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.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83394" y="3498002"/>
            <a:ext cx="792402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um especialista taxonômico líder com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97%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 de precisão com as três espécies de gênero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Coleoptera oxythyrea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.</a:t>
            </a:r>
            <a:endParaRPr lang="pt-BR" dirty="0"/>
          </a:p>
        </p:txBody>
      </p:sp>
      <p:sp>
        <p:nvSpPr>
          <p:cNvPr id="7" name="TextBox 7"/>
          <p:cNvSpPr txBox="1"/>
          <p:nvPr/>
        </p:nvSpPr>
        <p:spPr>
          <a:xfrm>
            <a:off x="548447" y="1261173"/>
            <a:ext cx="857054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IDENTIFICAÇÃO TAXONÔMICA AUTOMATIZADA </a:t>
            </a:r>
          </a:p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DE INSETOS USANDO TRANSFERÊNCIA RECURSOS DE CNN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0231" y="2223827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Valan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 2019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968" y="2964930"/>
            <a:ext cx="7924023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Para a tarefa 2, o algoritmo superou: </a:t>
            </a:r>
            <a:endParaRPr lang="pt-BR" sz="2400" spc="12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6888480" y="62978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28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ESTADO DA ARTE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1072" y="2676674"/>
            <a:ext cx="1853311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9"/>
              </a:lnSpc>
            </a:pPr>
            <a:r>
              <a:rPr lang="en-US" sz="2100" b="1" spc="105" dirty="0">
                <a:solidFill>
                  <a:schemeClr val="bg2"/>
                </a:solidFill>
                <a:latin typeface="Lato"/>
              </a:rPr>
              <a:t>CONCLUSÃO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4167" y="3323624"/>
            <a:ext cx="8258436" cy="225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  <a:spcBef>
                <a:spcPct val="0"/>
              </a:spcBef>
            </a:pPr>
            <a:r>
              <a:rPr lang="en-US" sz="2400" spc="120" dirty="0">
                <a:solidFill>
                  <a:schemeClr val="bg2"/>
                </a:solidFill>
                <a:latin typeface="Lato"/>
              </a:rPr>
              <a:t> 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pt-BR" sz="2400" b="0" i="0" dirty="0" smtClean="0">
                <a:solidFill>
                  <a:schemeClr val="bg2"/>
                </a:solidFill>
                <a:latin typeface="Lato"/>
              </a:rPr>
              <a:t>O método pode ser altamente bem-sucedido no desenvolvimento de sistemas automatizados de identificação taxonômica, mesmo quando os conjuntos de dados de treinamento são pequenos e os orçamentos computacionais limitados.</a:t>
            </a:r>
            <a:endParaRPr lang="pt-BR" sz="2400" b="0" i="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8447" y="1261173"/>
            <a:ext cx="857054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IDENTIFICAÇÃO TAXONÔMICA AUTOMATIZADA </a:t>
            </a:r>
          </a:p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DE INSETOS USANDO TRANSFERÊNCIA RECURSOS DE CNN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0231" y="2223827"/>
            <a:ext cx="2382372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 err="1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Valan</a:t>
            </a:r>
            <a:r>
              <a:rPr lang="en-US" sz="2100" b="1" i="1" spc="105" dirty="0">
                <a:solidFill>
                  <a:schemeClr val="accent1">
                    <a:lumMod val="50000"/>
                    <a:alpha val="80000"/>
                  </a:schemeClr>
                </a:solidFill>
                <a:latin typeface="Lato"/>
              </a:rPr>
              <a:t> et al. 2019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907280" y="629760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29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459" t="1515" r="1459" b="15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/>
          <a:stretch>
            <a:fillRect/>
          </a:stretch>
        </p:blipFill>
        <p:spPr>
          <a:xfrm>
            <a:off x="3924300" y="1876425"/>
            <a:ext cx="5827375" cy="35623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03953" y="2886042"/>
            <a:ext cx="5043191" cy="161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0"/>
              </a:lnSpc>
            </a:pPr>
            <a:r>
              <a:rPr lang="en-US" sz="4226" b="1">
                <a:solidFill>
                  <a:srgbClr val="FFDC79"/>
                </a:solidFill>
                <a:latin typeface="League Spartan"/>
              </a:rPr>
              <a:t>INTRODUÇÃO PROBLEMÁTICA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9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946246" y="552260"/>
            <a:ext cx="2075834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OBJETIVOS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942005"/>
            <a:ext cx="8236654" cy="21553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pt-BR" sz="2400" b="0" i="0" dirty="0" smtClean="0">
                <a:solidFill>
                  <a:schemeClr val="bg2"/>
                </a:solidFill>
                <a:latin typeface="Lato"/>
              </a:rPr>
              <a:t>O objetivo principal deste trabalho é avaliar métodos de aprendizagem de máquina na classificação de insetos causadores de degradação nas pastagens no estado de Roraima.</a:t>
            </a:r>
            <a:endParaRPr lang="pt-BR" dirty="0">
              <a:solidFill>
                <a:schemeClr val="bg2"/>
              </a:solidFill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4203" y="478923"/>
            <a:ext cx="8570544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 dirty="0" smtClean="0">
                <a:solidFill>
                  <a:srgbClr val="FFDC79"/>
                </a:solidFill>
                <a:latin typeface="League Spartan"/>
              </a:rPr>
              <a:t>OBJETIVOS</a:t>
            </a:r>
            <a:endParaRPr lang="en-US" sz="2400" i="0" spc="120" dirty="0">
              <a:solidFill>
                <a:srgbClr val="FFDC79"/>
              </a:solidFill>
              <a:latin typeface="League Spart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203" y="3141139"/>
            <a:ext cx="857054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 dirty="0">
                <a:solidFill>
                  <a:srgbClr val="FFDC79"/>
                </a:solidFill>
                <a:latin typeface="League Spartan"/>
              </a:rPr>
              <a:t>OBJETIVOS ESPECÍFICOS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763644" y="3886200"/>
            <a:ext cx="825843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b="0" i="0" dirty="0" smtClean="0">
                <a:solidFill>
                  <a:schemeClr val="bg2"/>
                </a:solidFill>
                <a:latin typeface="Lato"/>
              </a:rPr>
              <a:t>Analisar e avaliar padrões de aquisição, processamento e segmentação de imagem digitais.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34203" y="4876800"/>
            <a:ext cx="825843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b="0" i="0" dirty="0" smtClean="0">
                <a:solidFill>
                  <a:schemeClr val="bg2"/>
                </a:solidFill>
                <a:latin typeface="Lato"/>
              </a:rPr>
              <a:t>Criar e Avaliar uma base de 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dados</a:t>
            </a:r>
            <a:r>
              <a:rPr lang="pt-BR" sz="2400" b="0" i="0" dirty="0" smtClean="0">
                <a:solidFill>
                  <a:schemeClr val="bg2"/>
                </a:solidFill>
                <a:latin typeface="Lato"/>
              </a:rPr>
              <a:t> para o reconhecimento de insetos pela classificação.</a:t>
            </a:r>
            <a:endParaRPr lang="pt-BR" dirty="0"/>
          </a:p>
        </p:txBody>
      </p:sp>
      <p:sp>
        <p:nvSpPr>
          <p:cNvPr id="9" name="TextBox 7"/>
          <p:cNvSpPr txBox="1"/>
          <p:nvPr/>
        </p:nvSpPr>
        <p:spPr>
          <a:xfrm>
            <a:off x="760331" y="5981264"/>
            <a:ext cx="825843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b="0" i="0" dirty="0" smtClean="0">
                <a:solidFill>
                  <a:schemeClr val="bg2"/>
                </a:solidFill>
                <a:latin typeface="Lato"/>
              </a:rPr>
              <a:t>Analisar e Avaliar técnicas ou algoritmos de classificação de insetos-pragas.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6858000" y="674287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FFDC79"/>
                </a:solidFill>
              </a:rPr>
              <a:pPr/>
              <a:t>30</a:t>
            </a:fld>
            <a:endParaRPr lang="en-US" sz="2800" dirty="0">
              <a:solidFill>
                <a:srgbClr val="FFDC7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302616" y="1302614"/>
            <a:ext cx="7315203" cy="47099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85011" y="2861818"/>
            <a:ext cx="4034608" cy="2238617"/>
            <a:chOff x="0" y="0"/>
            <a:chExt cx="5379477" cy="2984823"/>
          </a:xfrm>
        </p:grpSpPr>
        <p:sp>
          <p:nvSpPr>
            <p:cNvPr id="4" name="TextBox 4"/>
            <p:cNvSpPr txBox="1"/>
            <p:nvPr/>
          </p:nvSpPr>
          <p:spPr>
            <a:xfrm>
              <a:off x="0" y="2641191"/>
              <a:ext cx="5360842" cy="343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8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5383" y="-57150"/>
              <a:ext cx="5344094" cy="2305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4"/>
                </a:lnSpc>
              </a:pPr>
              <a:r>
                <a:rPr lang="en-US" sz="3353" i="1" spc="301">
                  <a:solidFill>
                    <a:srgbClr val="FFDC79"/>
                  </a:solidFill>
                  <a:latin typeface="League Spartan"/>
                </a:rPr>
                <a:t>METODO</a:t>
              </a:r>
            </a:p>
            <a:p>
              <a:pPr algn="ctr">
                <a:lnSpc>
                  <a:spcPts val="4694"/>
                </a:lnSpc>
              </a:pPr>
              <a:r>
                <a:rPr lang="en-US" sz="3353" i="1" spc="301">
                  <a:solidFill>
                    <a:srgbClr val="FFDC79"/>
                  </a:solidFill>
                  <a:latin typeface="League Spartan"/>
                </a:rPr>
                <a:t> MÉTODOLOGIA PROPOSTA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684295" y="-1"/>
            <a:ext cx="5069305" cy="7315203"/>
            <a:chOff x="0" y="0"/>
            <a:chExt cx="7013654" cy="1010021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3108" r="40627"/>
            <a:stretch>
              <a:fillRect/>
            </a:stretch>
          </p:blipFill>
          <p:spPr>
            <a:xfrm>
              <a:off x="0" y="0"/>
              <a:ext cx="7013654" cy="101002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0349" y="2181727"/>
            <a:ext cx="4208191" cy="51334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66636" y="0"/>
            <a:ext cx="4208191" cy="510862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938878" y="78952"/>
            <a:ext cx="4205548" cy="4205548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82911" y="399601"/>
            <a:ext cx="2382372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800" b="1" i="1" spc="140" dirty="0">
                <a:solidFill>
                  <a:srgbClr val="FF5757">
                    <a:alpha val="80000"/>
                  </a:srgbClr>
                </a:solidFill>
                <a:latin typeface="Lato"/>
              </a:rPr>
              <a:t>AQUISIÇÃO DE IMAGEM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88725" y="1609615"/>
            <a:ext cx="3915067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800" b="1" i="1" spc="140" dirty="0">
                <a:solidFill>
                  <a:srgbClr val="FFDC79"/>
                </a:solidFill>
                <a:latin typeface="Lato"/>
              </a:rPr>
              <a:t>PRÉ-PROCESSAMENTO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53087" y="3494965"/>
            <a:ext cx="2768993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800" b="1" i="1" spc="140" dirty="0">
                <a:solidFill>
                  <a:srgbClr val="FFDC79"/>
                </a:solidFill>
                <a:latin typeface="Lato"/>
              </a:rPr>
              <a:t>SEGMENTAÇÃO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0804" y="5224112"/>
            <a:ext cx="309456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800" b="1" i="1" spc="140" dirty="0">
                <a:solidFill>
                  <a:srgbClr val="FF5757">
                    <a:alpha val="80000"/>
                  </a:srgbClr>
                </a:solidFill>
                <a:latin typeface="Lato"/>
              </a:rPr>
              <a:t>EXTRAÇÃO DE CARACTERÍSTICA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3078" y="6318344"/>
            <a:ext cx="2768993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800" b="1" i="1" spc="140" dirty="0">
                <a:solidFill>
                  <a:srgbClr val="FFDC79"/>
                </a:solidFill>
                <a:latin typeface="Lato"/>
              </a:rPr>
              <a:t>CLASSIFICAÇÃO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33712" y="239152"/>
            <a:ext cx="2431570" cy="1099408"/>
            <a:chOff x="0" y="0"/>
            <a:chExt cx="2249364" cy="10170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49364" cy="1017025"/>
            </a:xfrm>
            <a:custGeom>
              <a:avLst/>
              <a:gdLst/>
              <a:ahLst/>
              <a:cxnLst/>
              <a:rect l="l" t="t" r="r" b="b"/>
              <a:pathLst>
                <a:path w="2249364" h="1017025">
                  <a:moveTo>
                    <a:pt x="235966" y="0"/>
                  </a:moveTo>
                  <a:lnTo>
                    <a:pt x="0" y="235966"/>
                  </a:lnTo>
                  <a:lnTo>
                    <a:pt x="0" y="781059"/>
                  </a:lnTo>
                  <a:lnTo>
                    <a:pt x="235966" y="1017025"/>
                  </a:lnTo>
                  <a:lnTo>
                    <a:pt x="2013398" y="1017025"/>
                  </a:lnTo>
                  <a:lnTo>
                    <a:pt x="2249364" y="781059"/>
                  </a:lnTo>
                  <a:lnTo>
                    <a:pt x="2249364" y="235966"/>
                  </a:lnTo>
                  <a:lnTo>
                    <a:pt x="2013398" y="0"/>
                  </a:lnTo>
                  <a:close/>
                  <a:moveTo>
                    <a:pt x="257048" y="44069"/>
                  </a:moveTo>
                  <a:lnTo>
                    <a:pt x="1992316" y="44069"/>
                  </a:lnTo>
                  <a:lnTo>
                    <a:pt x="2205295" y="257048"/>
                  </a:lnTo>
                  <a:lnTo>
                    <a:pt x="2205295" y="759977"/>
                  </a:lnTo>
                  <a:lnTo>
                    <a:pt x="1992316" y="972956"/>
                  </a:lnTo>
                  <a:lnTo>
                    <a:pt x="257048" y="972956"/>
                  </a:lnTo>
                  <a:lnTo>
                    <a:pt x="44069" y="759977"/>
                  </a:lnTo>
                  <a:lnTo>
                    <a:pt x="44069" y="257048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73619" y="1360733"/>
            <a:ext cx="4145280" cy="906097"/>
            <a:chOff x="0" y="0"/>
            <a:chExt cx="3834658" cy="838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34659" cy="838200"/>
            </a:xfrm>
            <a:custGeom>
              <a:avLst/>
              <a:gdLst/>
              <a:ahLst/>
              <a:cxnLst/>
              <a:rect l="l" t="t" r="r" b="b"/>
              <a:pathLst>
                <a:path w="3834659" h="838200">
                  <a:moveTo>
                    <a:pt x="235966" y="0"/>
                  </a:moveTo>
                  <a:lnTo>
                    <a:pt x="0" y="235966"/>
                  </a:lnTo>
                  <a:lnTo>
                    <a:pt x="0" y="602234"/>
                  </a:lnTo>
                  <a:lnTo>
                    <a:pt x="235966" y="838200"/>
                  </a:lnTo>
                  <a:lnTo>
                    <a:pt x="3598692" y="838200"/>
                  </a:lnTo>
                  <a:lnTo>
                    <a:pt x="3834659" y="602234"/>
                  </a:lnTo>
                  <a:lnTo>
                    <a:pt x="3834659" y="235966"/>
                  </a:lnTo>
                  <a:lnTo>
                    <a:pt x="3598692" y="0"/>
                  </a:lnTo>
                  <a:close/>
                  <a:moveTo>
                    <a:pt x="257048" y="44069"/>
                  </a:moveTo>
                  <a:lnTo>
                    <a:pt x="3577610" y="44069"/>
                  </a:lnTo>
                  <a:lnTo>
                    <a:pt x="3790590" y="257048"/>
                  </a:lnTo>
                  <a:lnTo>
                    <a:pt x="3790590" y="581152"/>
                  </a:lnTo>
                  <a:lnTo>
                    <a:pt x="3577611" y="794131"/>
                  </a:lnTo>
                  <a:lnTo>
                    <a:pt x="257048" y="794131"/>
                  </a:lnTo>
                  <a:lnTo>
                    <a:pt x="44069" y="581152"/>
                  </a:lnTo>
                  <a:lnTo>
                    <a:pt x="44069" y="257048"/>
                  </a:lnTo>
                  <a:close/>
                </a:path>
              </a:pathLst>
            </a:custGeom>
            <a:solidFill>
              <a:srgbClr val="FFDC79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7645884">
            <a:off x="6543546" y="2790484"/>
            <a:ext cx="438326" cy="689256"/>
            <a:chOff x="0" y="0"/>
            <a:chExt cx="1042670" cy="1639570"/>
          </a:xfrm>
        </p:grpSpPr>
        <p:sp>
          <p:nvSpPr>
            <p:cNvPr id="16" name="Freeform 16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l="l" t="t" r="r" b="b"/>
              <a:pathLst>
                <a:path w="953770" h="15506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l="l" t="t" r="r" b="b"/>
              <a:pathLst>
                <a:path w="1045210" h="164338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128365" y="3246083"/>
            <a:ext cx="2990534" cy="906097"/>
            <a:chOff x="0" y="0"/>
            <a:chExt cx="2766442" cy="838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66442" cy="838200"/>
            </a:xfrm>
            <a:custGeom>
              <a:avLst/>
              <a:gdLst/>
              <a:ahLst/>
              <a:cxnLst/>
              <a:rect l="l" t="t" r="r" b="b"/>
              <a:pathLst>
                <a:path w="2766442" h="838200">
                  <a:moveTo>
                    <a:pt x="235966" y="0"/>
                  </a:moveTo>
                  <a:lnTo>
                    <a:pt x="0" y="235966"/>
                  </a:lnTo>
                  <a:lnTo>
                    <a:pt x="0" y="602234"/>
                  </a:lnTo>
                  <a:lnTo>
                    <a:pt x="235966" y="838200"/>
                  </a:lnTo>
                  <a:lnTo>
                    <a:pt x="2530476" y="838200"/>
                  </a:lnTo>
                  <a:lnTo>
                    <a:pt x="2766442" y="602234"/>
                  </a:lnTo>
                  <a:lnTo>
                    <a:pt x="2766442" y="235966"/>
                  </a:lnTo>
                  <a:lnTo>
                    <a:pt x="2530476" y="0"/>
                  </a:lnTo>
                  <a:close/>
                  <a:moveTo>
                    <a:pt x="257048" y="44069"/>
                  </a:moveTo>
                  <a:lnTo>
                    <a:pt x="2509394" y="44069"/>
                  </a:lnTo>
                  <a:lnTo>
                    <a:pt x="2722373" y="257048"/>
                  </a:lnTo>
                  <a:lnTo>
                    <a:pt x="2722373" y="581152"/>
                  </a:lnTo>
                  <a:lnTo>
                    <a:pt x="2509394" y="794131"/>
                  </a:lnTo>
                  <a:lnTo>
                    <a:pt x="257048" y="794131"/>
                  </a:lnTo>
                  <a:lnTo>
                    <a:pt x="44069" y="581152"/>
                  </a:lnTo>
                  <a:lnTo>
                    <a:pt x="44069" y="257048"/>
                  </a:lnTo>
                  <a:close/>
                </a:path>
              </a:pathLst>
            </a:custGeom>
            <a:solidFill>
              <a:srgbClr val="FFDC7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808713" y="5098446"/>
            <a:ext cx="3267531" cy="1099408"/>
            <a:chOff x="0" y="0"/>
            <a:chExt cx="3022682" cy="10170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22682" cy="1017025"/>
            </a:xfrm>
            <a:custGeom>
              <a:avLst/>
              <a:gdLst/>
              <a:ahLst/>
              <a:cxnLst/>
              <a:rect l="l" t="t" r="r" b="b"/>
              <a:pathLst>
                <a:path w="3022682" h="1017025">
                  <a:moveTo>
                    <a:pt x="235966" y="0"/>
                  </a:moveTo>
                  <a:lnTo>
                    <a:pt x="0" y="235966"/>
                  </a:lnTo>
                  <a:lnTo>
                    <a:pt x="0" y="781059"/>
                  </a:lnTo>
                  <a:lnTo>
                    <a:pt x="235966" y="1017025"/>
                  </a:lnTo>
                  <a:lnTo>
                    <a:pt x="2786716" y="1017025"/>
                  </a:lnTo>
                  <a:lnTo>
                    <a:pt x="3022682" y="781059"/>
                  </a:lnTo>
                  <a:lnTo>
                    <a:pt x="3022682" y="235966"/>
                  </a:lnTo>
                  <a:lnTo>
                    <a:pt x="2786716" y="0"/>
                  </a:lnTo>
                  <a:close/>
                  <a:moveTo>
                    <a:pt x="257048" y="44069"/>
                  </a:moveTo>
                  <a:lnTo>
                    <a:pt x="2765634" y="44069"/>
                  </a:lnTo>
                  <a:lnTo>
                    <a:pt x="2978613" y="257048"/>
                  </a:lnTo>
                  <a:lnTo>
                    <a:pt x="2978613" y="759977"/>
                  </a:lnTo>
                  <a:lnTo>
                    <a:pt x="2765634" y="972956"/>
                  </a:lnTo>
                  <a:lnTo>
                    <a:pt x="257048" y="972956"/>
                  </a:lnTo>
                  <a:lnTo>
                    <a:pt x="44069" y="759977"/>
                  </a:lnTo>
                  <a:lnTo>
                    <a:pt x="44069" y="257048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82308" y="6059288"/>
            <a:ext cx="2990534" cy="906097"/>
            <a:chOff x="0" y="0"/>
            <a:chExt cx="2766442" cy="838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66442" cy="838200"/>
            </a:xfrm>
            <a:custGeom>
              <a:avLst/>
              <a:gdLst/>
              <a:ahLst/>
              <a:cxnLst/>
              <a:rect l="l" t="t" r="r" b="b"/>
              <a:pathLst>
                <a:path w="2766442" h="838200">
                  <a:moveTo>
                    <a:pt x="235966" y="0"/>
                  </a:moveTo>
                  <a:lnTo>
                    <a:pt x="0" y="235966"/>
                  </a:lnTo>
                  <a:lnTo>
                    <a:pt x="0" y="602234"/>
                  </a:lnTo>
                  <a:lnTo>
                    <a:pt x="235966" y="838200"/>
                  </a:lnTo>
                  <a:lnTo>
                    <a:pt x="2530476" y="838200"/>
                  </a:lnTo>
                  <a:lnTo>
                    <a:pt x="2766442" y="602234"/>
                  </a:lnTo>
                  <a:lnTo>
                    <a:pt x="2766442" y="235966"/>
                  </a:lnTo>
                  <a:lnTo>
                    <a:pt x="2530476" y="0"/>
                  </a:lnTo>
                  <a:close/>
                  <a:moveTo>
                    <a:pt x="257048" y="44069"/>
                  </a:moveTo>
                  <a:lnTo>
                    <a:pt x="2509394" y="44069"/>
                  </a:lnTo>
                  <a:lnTo>
                    <a:pt x="2722373" y="257048"/>
                  </a:lnTo>
                  <a:lnTo>
                    <a:pt x="2722373" y="581152"/>
                  </a:lnTo>
                  <a:lnTo>
                    <a:pt x="2509394" y="794131"/>
                  </a:lnTo>
                  <a:lnTo>
                    <a:pt x="257048" y="794131"/>
                  </a:lnTo>
                  <a:lnTo>
                    <a:pt x="44069" y="581152"/>
                  </a:lnTo>
                  <a:lnTo>
                    <a:pt x="44069" y="257048"/>
                  </a:lnTo>
                  <a:close/>
                </a:path>
              </a:pathLst>
            </a:custGeom>
            <a:solidFill>
              <a:srgbClr val="FFDC79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 rot="-4026929">
            <a:off x="4144432" y="514167"/>
            <a:ext cx="605630" cy="1297221"/>
            <a:chOff x="0" y="0"/>
            <a:chExt cx="984250" cy="2108200"/>
          </a:xfrm>
        </p:grpSpPr>
        <p:sp>
          <p:nvSpPr>
            <p:cNvPr id="25" name="Freeform 25"/>
            <p:cNvSpPr/>
            <p:nvPr/>
          </p:nvSpPr>
          <p:spPr>
            <a:xfrm>
              <a:off x="-1270" y="-1270"/>
              <a:ext cx="990600" cy="2109470"/>
            </a:xfrm>
            <a:custGeom>
              <a:avLst/>
              <a:gdLst/>
              <a:ahLst/>
              <a:cxnLst/>
              <a:rect l="l" t="t" r="r" b="b"/>
              <a:pathLst>
                <a:path w="990600" h="2109470">
                  <a:moveTo>
                    <a:pt x="704850" y="1270"/>
                  </a:moveTo>
                  <a:lnTo>
                    <a:pt x="184150" y="71120"/>
                  </a:lnTo>
                  <a:cubicBezTo>
                    <a:pt x="176530" y="72390"/>
                    <a:pt x="168910" y="78740"/>
                    <a:pt x="168910" y="86360"/>
                  </a:cubicBezTo>
                  <a:lnTo>
                    <a:pt x="1270" y="1202690"/>
                  </a:lnTo>
                  <a:cubicBezTo>
                    <a:pt x="0" y="1215390"/>
                    <a:pt x="10160" y="1225550"/>
                    <a:pt x="22860" y="1224280"/>
                  </a:cubicBezTo>
                  <a:lnTo>
                    <a:pt x="337820" y="1170940"/>
                  </a:lnTo>
                  <a:cubicBezTo>
                    <a:pt x="350520" y="1168400"/>
                    <a:pt x="361950" y="1181100"/>
                    <a:pt x="359410" y="1193800"/>
                  </a:cubicBezTo>
                  <a:lnTo>
                    <a:pt x="118110" y="2086610"/>
                  </a:lnTo>
                  <a:cubicBezTo>
                    <a:pt x="115570" y="2098040"/>
                    <a:pt x="123190" y="2109470"/>
                    <a:pt x="135890" y="2109470"/>
                  </a:cubicBezTo>
                  <a:cubicBezTo>
                    <a:pt x="142240" y="2109470"/>
                    <a:pt x="148590" y="2105660"/>
                    <a:pt x="152400" y="2100580"/>
                  </a:cubicBezTo>
                  <a:lnTo>
                    <a:pt x="982980" y="647700"/>
                  </a:lnTo>
                  <a:cubicBezTo>
                    <a:pt x="990600" y="633730"/>
                    <a:pt x="979170" y="617220"/>
                    <a:pt x="963930" y="619760"/>
                  </a:cubicBezTo>
                  <a:lnTo>
                    <a:pt x="532130" y="704850"/>
                  </a:lnTo>
                  <a:cubicBezTo>
                    <a:pt x="518160" y="707390"/>
                    <a:pt x="506730" y="694690"/>
                    <a:pt x="510540" y="680720"/>
                  </a:cubicBezTo>
                  <a:lnTo>
                    <a:pt x="725170" y="25400"/>
                  </a:lnTo>
                  <a:cubicBezTo>
                    <a:pt x="728980" y="12700"/>
                    <a:pt x="718820" y="0"/>
                    <a:pt x="704850" y="127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 rot="3200872">
            <a:off x="4477497" y="5924613"/>
            <a:ext cx="349853" cy="749363"/>
            <a:chOff x="0" y="0"/>
            <a:chExt cx="984250" cy="2108200"/>
          </a:xfrm>
        </p:grpSpPr>
        <p:sp>
          <p:nvSpPr>
            <p:cNvPr id="27" name="Freeform 27"/>
            <p:cNvSpPr/>
            <p:nvPr/>
          </p:nvSpPr>
          <p:spPr>
            <a:xfrm>
              <a:off x="-1270" y="-1270"/>
              <a:ext cx="990600" cy="2109470"/>
            </a:xfrm>
            <a:custGeom>
              <a:avLst/>
              <a:gdLst/>
              <a:ahLst/>
              <a:cxnLst/>
              <a:rect l="l" t="t" r="r" b="b"/>
              <a:pathLst>
                <a:path w="990600" h="2109470">
                  <a:moveTo>
                    <a:pt x="704850" y="1270"/>
                  </a:moveTo>
                  <a:lnTo>
                    <a:pt x="184150" y="71120"/>
                  </a:lnTo>
                  <a:cubicBezTo>
                    <a:pt x="176530" y="72390"/>
                    <a:pt x="168910" y="78740"/>
                    <a:pt x="168910" y="86360"/>
                  </a:cubicBezTo>
                  <a:lnTo>
                    <a:pt x="1270" y="1202690"/>
                  </a:lnTo>
                  <a:cubicBezTo>
                    <a:pt x="0" y="1215390"/>
                    <a:pt x="10160" y="1225550"/>
                    <a:pt x="22860" y="1224280"/>
                  </a:cubicBezTo>
                  <a:lnTo>
                    <a:pt x="337820" y="1170940"/>
                  </a:lnTo>
                  <a:cubicBezTo>
                    <a:pt x="350520" y="1168400"/>
                    <a:pt x="361950" y="1181100"/>
                    <a:pt x="359410" y="1193800"/>
                  </a:cubicBezTo>
                  <a:lnTo>
                    <a:pt x="118110" y="2086610"/>
                  </a:lnTo>
                  <a:cubicBezTo>
                    <a:pt x="115570" y="2098040"/>
                    <a:pt x="123190" y="2109470"/>
                    <a:pt x="135890" y="2109470"/>
                  </a:cubicBezTo>
                  <a:cubicBezTo>
                    <a:pt x="142240" y="2109470"/>
                    <a:pt x="148590" y="2105660"/>
                    <a:pt x="152400" y="2100580"/>
                  </a:cubicBezTo>
                  <a:lnTo>
                    <a:pt x="982980" y="647700"/>
                  </a:lnTo>
                  <a:cubicBezTo>
                    <a:pt x="990600" y="633730"/>
                    <a:pt x="979170" y="617220"/>
                    <a:pt x="963930" y="619760"/>
                  </a:cubicBezTo>
                  <a:lnTo>
                    <a:pt x="532130" y="704850"/>
                  </a:lnTo>
                  <a:cubicBezTo>
                    <a:pt x="518160" y="707390"/>
                    <a:pt x="506730" y="694690"/>
                    <a:pt x="510540" y="680720"/>
                  </a:cubicBezTo>
                  <a:lnTo>
                    <a:pt x="725170" y="25400"/>
                  </a:lnTo>
                  <a:cubicBezTo>
                    <a:pt x="728980" y="12700"/>
                    <a:pt x="718820" y="0"/>
                    <a:pt x="704850" y="127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180403" y="2222423"/>
            <a:ext cx="496913" cy="1064357"/>
            <a:chOff x="0" y="0"/>
            <a:chExt cx="984250" cy="2108200"/>
          </a:xfrm>
        </p:grpSpPr>
        <p:sp>
          <p:nvSpPr>
            <p:cNvPr id="29" name="Freeform 29"/>
            <p:cNvSpPr/>
            <p:nvPr/>
          </p:nvSpPr>
          <p:spPr>
            <a:xfrm>
              <a:off x="-1270" y="-1270"/>
              <a:ext cx="990600" cy="2109470"/>
            </a:xfrm>
            <a:custGeom>
              <a:avLst/>
              <a:gdLst/>
              <a:ahLst/>
              <a:cxnLst/>
              <a:rect l="l" t="t" r="r" b="b"/>
              <a:pathLst>
                <a:path w="990600" h="2109470">
                  <a:moveTo>
                    <a:pt x="704850" y="1270"/>
                  </a:moveTo>
                  <a:lnTo>
                    <a:pt x="184150" y="71120"/>
                  </a:lnTo>
                  <a:cubicBezTo>
                    <a:pt x="176530" y="72390"/>
                    <a:pt x="168910" y="78740"/>
                    <a:pt x="168910" y="86360"/>
                  </a:cubicBezTo>
                  <a:lnTo>
                    <a:pt x="1270" y="1202690"/>
                  </a:lnTo>
                  <a:cubicBezTo>
                    <a:pt x="0" y="1215390"/>
                    <a:pt x="10160" y="1225550"/>
                    <a:pt x="22860" y="1224280"/>
                  </a:cubicBezTo>
                  <a:lnTo>
                    <a:pt x="337820" y="1170940"/>
                  </a:lnTo>
                  <a:cubicBezTo>
                    <a:pt x="350520" y="1168400"/>
                    <a:pt x="361950" y="1181100"/>
                    <a:pt x="359410" y="1193800"/>
                  </a:cubicBezTo>
                  <a:lnTo>
                    <a:pt x="118110" y="2086610"/>
                  </a:lnTo>
                  <a:cubicBezTo>
                    <a:pt x="115570" y="2098040"/>
                    <a:pt x="123190" y="2109470"/>
                    <a:pt x="135890" y="2109470"/>
                  </a:cubicBezTo>
                  <a:cubicBezTo>
                    <a:pt x="142240" y="2109470"/>
                    <a:pt x="148590" y="2105660"/>
                    <a:pt x="152400" y="2100580"/>
                  </a:cubicBezTo>
                  <a:lnTo>
                    <a:pt x="982980" y="647700"/>
                  </a:lnTo>
                  <a:cubicBezTo>
                    <a:pt x="990600" y="633730"/>
                    <a:pt x="979170" y="617220"/>
                    <a:pt x="963930" y="619760"/>
                  </a:cubicBezTo>
                  <a:lnTo>
                    <a:pt x="532130" y="704850"/>
                  </a:lnTo>
                  <a:cubicBezTo>
                    <a:pt x="518160" y="707390"/>
                    <a:pt x="506730" y="694690"/>
                    <a:pt x="510540" y="680720"/>
                  </a:cubicBezTo>
                  <a:lnTo>
                    <a:pt x="725170" y="25400"/>
                  </a:lnTo>
                  <a:cubicBezTo>
                    <a:pt x="728980" y="12700"/>
                    <a:pt x="718820" y="0"/>
                    <a:pt x="704850" y="1270"/>
                  </a:cubicBezTo>
                  <a:close/>
                </a:path>
              </a:pathLst>
            </a:custGeom>
            <a:solidFill>
              <a:srgbClr val="FFDC79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 rot="132408">
            <a:off x="7163059" y="4132990"/>
            <a:ext cx="455893" cy="976494"/>
            <a:chOff x="0" y="0"/>
            <a:chExt cx="984250" cy="2108200"/>
          </a:xfrm>
        </p:grpSpPr>
        <p:sp>
          <p:nvSpPr>
            <p:cNvPr id="31" name="Freeform 31"/>
            <p:cNvSpPr/>
            <p:nvPr/>
          </p:nvSpPr>
          <p:spPr>
            <a:xfrm>
              <a:off x="-1270" y="-1270"/>
              <a:ext cx="990600" cy="2109470"/>
            </a:xfrm>
            <a:custGeom>
              <a:avLst/>
              <a:gdLst/>
              <a:ahLst/>
              <a:cxnLst/>
              <a:rect l="l" t="t" r="r" b="b"/>
              <a:pathLst>
                <a:path w="990600" h="2109470">
                  <a:moveTo>
                    <a:pt x="704850" y="1270"/>
                  </a:moveTo>
                  <a:lnTo>
                    <a:pt x="184150" y="71120"/>
                  </a:lnTo>
                  <a:cubicBezTo>
                    <a:pt x="176530" y="72390"/>
                    <a:pt x="168910" y="78740"/>
                    <a:pt x="168910" y="86360"/>
                  </a:cubicBezTo>
                  <a:lnTo>
                    <a:pt x="1270" y="1202690"/>
                  </a:lnTo>
                  <a:cubicBezTo>
                    <a:pt x="0" y="1215390"/>
                    <a:pt x="10160" y="1225550"/>
                    <a:pt x="22860" y="1224280"/>
                  </a:cubicBezTo>
                  <a:lnTo>
                    <a:pt x="337820" y="1170940"/>
                  </a:lnTo>
                  <a:cubicBezTo>
                    <a:pt x="350520" y="1168400"/>
                    <a:pt x="361950" y="1181100"/>
                    <a:pt x="359410" y="1193800"/>
                  </a:cubicBezTo>
                  <a:lnTo>
                    <a:pt x="118110" y="2086610"/>
                  </a:lnTo>
                  <a:cubicBezTo>
                    <a:pt x="115570" y="2098040"/>
                    <a:pt x="123190" y="2109470"/>
                    <a:pt x="135890" y="2109470"/>
                  </a:cubicBezTo>
                  <a:cubicBezTo>
                    <a:pt x="142240" y="2109470"/>
                    <a:pt x="148590" y="2105660"/>
                    <a:pt x="152400" y="2100580"/>
                  </a:cubicBezTo>
                  <a:lnTo>
                    <a:pt x="982980" y="647700"/>
                  </a:lnTo>
                  <a:cubicBezTo>
                    <a:pt x="990600" y="633730"/>
                    <a:pt x="979170" y="617220"/>
                    <a:pt x="963930" y="619760"/>
                  </a:cubicBezTo>
                  <a:lnTo>
                    <a:pt x="532130" y="704850"/>
                  </a:lnTo>
                  <a:cubicBezTo>
                    <a:pt x="518160" y="707390"/>
                    <a:pt x="506730" y="694690"/>
                    <a:pt x="510540" y="680720"/>
                  </a:cubicBezTo>
                  <a:lnTo>
                    <a:pt x="725170" y="25400"/>
                  </a:lnTo>
                  <a:cubicBezTo>
                    <a:pt x="728980" y="12700"/>
                    <a:pt x="718820" y="0"/>
                    <a:pt x="704850" y="1270"/>
                  </a:cubicBezTo>
                  <a:close/>
                </a:path>
              </a:pathLst>
            </a:custGeom>
            <a:solidFill>
              <a:srgbClr val="FFDC79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 rot="7845663">
            <a:off x="5351121" y="-72028"/>
            <a:ext cx="438326" cy="689256"/>
            <a:chOff x="0" y="0"/>
            <a:chExt cx="1042670" cy="1639570"/>
          </a:xfrm>
        </p:grpSpPr>
        <p:sp>
          <p:nvSpPr>
            <p:cNvPr id="33" name="Freeform 33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l="l" t="t" r="r" b="b"/>
              <a:pathLst>
                <a:path w="953770" h="15506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l="l" t="t" r="r" b="b"/>
              <a:pathLst>
                <a:path w="1045210" h="164338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 rot="185846">
            <a:off x="2983239" y="2576865"/>
            <a:ext cx="438326" cy="689256"/>
            <a:chOff x="0" y="0"/>
            <a:chExt cx="1042670" cy="1639570"/>
          </a:xfrm>
        </p:grpSpPr>
        <p:sp>
          <p:nvSpPr>
            <p:cNvPr id="36" name="Freeform 36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l="l" t="t" r="r" b="b"/>
              <a:pathLst>
                <a:path w="953770" h="15506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l="l" t="t" r="r" b="b"/>
              <a:pathLst>
                <a:path w="1045210" h="164338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38" name="Espaço Reservado para Número de Slide 37"/>
          <p:cNvSpPr>
            <a:spLocks noGrp="1"/>
          </p:cNvSpPr>
          <p:nvPr>
            <p:ph type="sldNum" sz="quarter" idx="12"/>
          </p:nvPr>
        </p:nvSpPr>
        <p:spPr>
          <a:xfrm>
            <a:off x="7041227" y="639040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32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1000" y="1138877"/>
            <a:ext cx="3606263" cy="5081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t="2897" b="2897"/>
          <a:stretch>
            <a:fillRect/>
          </a:stretch>
        </p:blipFill>
        <p:spPr>
          <a:xfrm>
            <a:off x="4322540" y="1469291"/>
            <a:ext cx="5050060" cy="43766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42816" y="335350"/>
            <a:ext cx="4873751" cy="7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METODOLOGIA</a:t>
            </a:r>
          </a:p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AQUISIÇÃO DE IMAGENS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82967" y="628768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33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0216" y="4307101"/>
            <a:ext cx="1808849" cy="13566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28344" y="4569361"/>
            <a:ext cx="2377477" cy="8321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10216" y="552260"/>
            <a:ext cx="3011864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MÉTODOLOGIA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555" y="2385095"/>
            <a:ext cx="8258436" cy="42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576"/>
              </a:lnSpc>
              <a:buFont typeface="Arial"/>
              <a:buChar char="•"/>
            </a:pP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Aplicação de filtros para remover os ruídos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8447" y="1505355"/>
            <a:ext cx="857054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PRÉ-PROCESSAMENTO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555" y="3064992"/>
            <a:ext cx="825843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Aplicação da Equalização de histograma para reduzir a variação da iluminação.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888480" y="628768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34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1917" b="1917"/>
          <a:stretch>
            <a:fillRect/>
          </a:stretch>
        </p:blipFill>
        <p:spPr>
          <a:xfrm>
            <a:off x="973265" y="3811410"/>
            <a:ext cx="8048815" cy="238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10216" y="552260"/>
            <a:ext cx="3011864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MÉTODOLOGIA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0555" y="2336292"/>
            <a:ext cx="8258436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Uma rede neural </a:t>
            </a:r>
            <a:r>
              <a:rPr lang="pt-BR" sz="2400" b="0" i="0" spc="120" dirty="0" err="1" smtClean="0">
                <a:solidFill>
                  <a:schemeClr val="bg2"/>
                </a:solidFill>
                <a:latin typeface="Lato"/>
              </a:rPr>
              <a:t>convolutiva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 </a:t>
            </a:r>
            <a:r>
              <a:rPr lang="pt-BR" sz="2400" b="0" i="0" spc="120" dirty="0" err="1" smtClean="0">
                <a:solidFill>
                  <a:schemeClr val="bg2"/>
                </a:solidFill>
                <a:latin typeface="Lato"/>
              </a:rPr>
              <a:t>pré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-treinada usando a técnica de limiar </a:t>
            </a:r>
            <a:r>
              <a:rPr lang="pt-BR" sz="2400" b="0" i="0" spc="120" dirty="0" err="1" smtClean="0">
                <a:solidFill>
                  <a:schemeClr val="bg2"/>
                </a:solidFill>
                <a:latin typeface="Lato"/>
              </a:rPr>
              <a:t>Otsu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 </a:t>
            </a:r>
            <a:r>
              <a:rPr lang="pt-BR" sz="2400" b="0" i="0" spc="120" dirty="0" err="1" smtClean="0">
                <a:solidFill>
                  <a:schemeClr val="bg2"/>
                </a:solidFill>
                <a:latin typeface="Lato"/>
              </a:rPr>
              <a:t>Thresholding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 para remover o plano de fundo.</a:t>
            </a:r>
            <a:endParaRPr lang="pt-BR" dirty="0"/>
          </a:p>
        </p:txBody>
      </p:sp>
      <p:sp>
        <p:nvSpPr>
          <p:cNvPr id="6" name="TextBox 6"/>
          <p:cNvSpPr txBox="1"/>
          <p:nvPr/>
        </p:nvSpPr>
        <p:spPr>
          <a:xfrm>
            <a:off x="548447" y="1505355"/>
            <a:ext cx="857054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SEGMENTAÇÃO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888480" y="627872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35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10216" y="552260"/>
            <a:ext cx="3011864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MÉTODOLOGIA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3644" y="2629115"/>
            <a:ext cx="825843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As características morfológicas serão consideradas, inclusive as cores e texturas.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8447" y="1505355"/>
            <a:ext cx="857054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CARACTERÍSTICAS EXTRAÍDAS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3644" y="3886200"/>
            <a:ext cx="825843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O algoritmo 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Local </a:t>
            </a:r>
            <a:r>
              <a:rPr lang="pt-BR" sz="2400" b="1" i="1" spc="120" dirty="0" err="1" smtClean="0">
                <a:solidFill>
                  <a:schemeClr val="bg2"/>
                </a:solidFill>
                <a:latin typeface="Lato"/>
              </a:rPr>
              <a:t>Binary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 </a:t>
            </a:r>
            <a:r>
              <a:rPr lang="pt-BR" sz="2400" b="1" i="1" spc="120" dirty="0" err="1" smtClean="0">
                <a:solidFill>
                  <a:schemeClr val="bg2"/>
                </a:solidFill>
                <a:latin typeface="Lato"/>
              </a:rPr>
              <a:t>Patterns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 (</a:t>
            </a:r>
            <a:r>
              <a:rPr lang="pt-BR" sz="2400" b="1" i="1" spc="120" dirty="0" smtClean="0">
                <a:solidFill>
                  <a:schemeClr val="bg2"/>
                </a:solidFill>
                <a:latin typeface="Lato"/>
              </a:rPr>
              <a:t>LBP</a:t>
            </a:r>
            <a:r>
              <a:rPr lang="pt-BR" sz="2400" b="0" i="0" spc="120" dirty="0" smtClean="0">
                <a:solidFill>
                  <a:schemeClr val="bg2"/>
                </a:solidFill>
                <a:latin typeface="Lato"/>
              </a:rPr>
              <a:t>) será usado na extração da característica da textura.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882302" y="628768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36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10216" y="552260"/>
            <a:ext cx="3011864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MÉTODOLOGIA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0555" y="2207756"/>
            <a:ext cx="825843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KNN :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baseada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na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classificação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pelo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vizinho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mais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próximo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.</a:t>
            </a:r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48447" y="1505355"/>
            <a:ext cx="857054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i="0" spc="120">
                <a:solidFill>
                  <a:srgbClr val="FFDC79"/>
                </a:solidFill>
                <a:latin typeface="League Spartan"/>
              </a:rPr>
              <a:t>CLASSIFICAÇÃO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555" y="3253725"/>
            <a:ext cx="8258436" cy="42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lnSpc>
                <a:spcPts val="3576"/>
              </a:lnSpc>
              <a:buFont typeface="Arial"/>
              <a:buChar char="•"/>
            </a:pP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SVM :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classificação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linear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ou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não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linear.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0555" y="3892469"/>
            <a:ext cx="825843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Random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Florest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: Conjunto de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arvore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de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Decisão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usando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o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método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2400" b="1" i="1" spc="120" dirty="0">
                <a:solidFill>
                  <a:schemeClr val="bg2"/>
                </a:solidFill>
                <a:latin typeface="Lato"/>
              </a:rPr>
              <a:t>Bagging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.</a:t>
            </a:r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860555" y="4960966"/>
            <a:ext cx="825843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buFont typeface="Arial"/>
              <a:buChar char="•"/>
            </a:pP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XGboost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: é um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pacote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de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Otimizado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da </a:t>
            </a:r>
            <a:r>
              <a:rPr lang="en-US" sz="2400" b="0" i="0" spc="120" dirty="0" err="1">
                <a:solidFill>
                  <a:schemeClr val="bg2"/>
                </a:solidFill>
                <a:latin typeface="Lato"/>
              </a:rPr>
              <a:t>implementação</a:t>
            </a:r>
            <a:r>
              <a:rPr lang="en-US" sz="2400" b="0" i="0" spc="120" dirty="0">
                <a:solidFill>
                  <a:schemeClr val="bg2"/>
                </a:solidFill>
                <a:latin typeface="Lato"/>
              </a:rPr>
              <a:t> do </a:t>
            </a:r>
            <a:r>
              <a:rPr lang="en-US" sz="2400" b="1" i="1" spc="120" dirty="0">
                <a:solidFill>
                  <a:schemeClr val="bg2"/>
                </a:solidFill>
                <a:latin typeface="Lato"/>
              </a:rPr>
              <a:t>Gradient Boosting</a:t>
            </a:r>
            <a:endParaRPr lang="fr-FR">
              <a:solidFill>
                <a:schemeClr val="bg2"/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888480" y="628768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37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2724" y="2800850"/>
            <a:ext cx="3838575" cy="41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9"/>
              </a:lnSpc>
            </a:pPr>
            <a:r>
              <a:rPr lang="en-US" sz="2770" b="1" spc="249">
                <a:solidFill>
                  <a:srgbClr val="F5FFE5"/>
                </a:solidFill>
                <a:latin typeface="League Spartan"/>
              </a:rPr>
              <a:t>SOFTCAPE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1000"/>
          </a:blip>
          <a:srcRect t="25129" b="24351"/>
          <a:stretch>
            <a:fillRect/>
          </a:stretch>
        </p:blipFill>
        <p:spPr>
          <a:xfrm>
            <a:off x="-288017" y="1071685"/>
            <a:ext cx="10324865" cy="5215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b="2079"/>
          <a:stretch>
            <a:fillRect/>
          </a:stretch>
        </p:blipFill>
        <p:spPr>
          <a:xfrm>
            <a:off x="-2384" y="1379722"/>
            <a:ext cx="9834889" cy="45937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5"/>
          <p:cNvSpPr txBox="1"/>
          <p:nvPr/>
        </p:nvSpPr>
        <p:spPr>
          <a:xfrm>
            <a:off x="6010216" y="552260"/>
            <a:ext cx="3011864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CRONOGRAMA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894658" y="628148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38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62899" y="2190402"/>
            <a:ext cx="3838575" cy="41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9"/>
              </a:lnSpc>
            </a:pPr>
            <a:r>
              <a:rPr lang="en-US" sz="2770" b="1" spc="249">
                <a:solidFill>
                  <a:srgbClr val="F5FFE5"/>
                </a:solidFill>
                <a:latin typeface="League Spartan"/>
              </a:rPr>
              <a:t>REFERÊNCIA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0" y="762000"/>
            <a:ext cx="9753600" cy="65830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3164" y="13070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chemeClr val="bg2"/>
                </a:solidFill>
                <a:latin typeface="Lato"/>
              </a:rPr>
              <a:t>Bisgin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H.; Bera, T.; Ding, H.; Semey, H. G.; Wu, L.; Liu, Z.; Barnes, A. E.; Langley, D. A.;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Pava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-Ripoll, M.; Vyas, H. J. et al. (2018). Comparing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svm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and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ann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based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89610" y="283379"/>
            <a:ext cx="3011864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 dirty="0">
                <a:solidFill>
                  <a:srgbClr val="5C9282"/>
                </a:solidFill>
                <a:latin typeface="League Spartan"/>
              </a:rPr>
              <a:t>REFERÊNCIA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3038" y="9260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b="0" i="0" dirty="0" smtClean="0">
                <a:solidFill>
                  <a:schemeClr val="bg2"/>
                </a:solidFill>
                <a:latin typeface="Lato"/>
              </a:rPr>
              <a:t>Bendahan, 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A. B. (2015). Sistema de </a:t>
            </a:r>
            <a:r>
              <a:rPr lang="en-US" sz="1200" b="0" i="0" dirty="0" err="1">
                <a:solidFill>
                  <a:schemeClr val="bg2"/>
                </a:solidFill>
                <a:latin typeface="Lato"/>
              </a:rPr>
              <a:t>integração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latin typeface="Lato"/>
              </a:rPr>
              <a:t>lavoura-pecuária-floresta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 (</a:t>
            </a:r>
            <a:r>
              <a:rPr lang="en-US" sz="1200" b="0" i="0" dirty="0" err="1">
                <a:solidFill>
                  <a:schemeClr val="bg2"/>
                </a:solidFill>
                <a:latin typeface="Lato"/>
              </a:rPr>
              <a:t>silpf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) no </a:t>
            </a:r>
            <a:r>
              <a:rPr lang="en-US" sz="1200" b="0" i="0" dirty="0" err="1">
                <a:solidFill>
                  <a:schemeClr val="bg2"/>
                </a:solidFill>
                <a:latin typeface="Lato"/>
              </a:rPr>
              <a:t>estado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 de </a:t>
            </a:r>
            <a:r>
              <a:rPr lang="en-US" sz="1200" b="0" i="0" dirty="0" err="1">
                <a:solidFill>
                  <a:schemeClr val="bg2"/>
                </a:solidFill>
                <a:latin typeface="Lato"/>
              </a:rPr>
              <a:t>roraima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latin typeface="Lato"/>
              </a:rPr>
              <a:t>amazônia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latin typeface="Lato"/>
              </a:rPr>
              <a:t>brasileira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. Embrapa Roraima-</a:t>
            </a:r>
            <a:r>
              <a:rPr lang="en-US" sz="1200" b="0" i="0" dirty="0" err="1">
                <a:solidFill>
                  <a:schemeClr val="bg2"/>
                </a:solidFill>
                <a:latin typeface="Lato"/>
              </a:rPr>
              <a:t>Tese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/</a:t>
            </a:r>
            <a:r>
              <a:rPr lang="en-US" sz="1200" b="0" i="0" dirty="0" err="1">
                <a:solidFill>
                  <a:schemeClr val="bg2"/>
                </a:solidFill>
                <a:latin typeface="Lato"/>
              </a:rPr>
              <a:t>dissertação</a:t>
            </a:r>
            <a:r>
              <a:rPr lang="en-US" sz="1200" b="0" i="0" dirty="0">
                <a:solidFill>
                  <a:schemeClr val="bg2"/>
                </a:solidFill>
                <a:latin typeface="Lato"/>
              </a:rPr>
              <a:t> (ALICE).</a:t>
            </a:r>
            <a:endParaRPr lang="fr-FR" sz="1200" dirty="0"/>
          </a:p>
        </p:txBody>
      </p:sp>
      <p:sp>
        <p:nvSpPr>
          <p:cNvPr id="7" name="TextBox 7"/>
          <p:cNvSpPr txBox="1"/>
          <p:nvPr/>
        </p:nvSpPr>
        <p:spPr>
          <a:xfrm>
            <a:off x="743038" y="16880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César, A. D. T.; José, N. M. C.; Elisangela, G. F. &amp; Amaury, B. B. (2019).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Manejo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de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insetos-praga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em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pastagens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na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Amazø̂nia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capítulo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7, pp. 253–288.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733164" y="20690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Dias, M. (2011).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Os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desafios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da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produção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animal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em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pastagens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na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fronteira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agrícola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brasileira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.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Revista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Brasileira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de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Zootecnia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,, 40:243–252.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733164" y="24500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chemeClr val="bg2"/>
                </a:solidFill>
                <a:latin typeface="Lato"/>
              </a:rPr>
              <a:t>Hanqing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Z.;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Zuorui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S. &amp; Xinwen, Y. (2002). On computer-aided insect identification through math-morphology features.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Zhonggou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Nongye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Daxue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Xuebao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(China).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="" xmlns:a16="http://schemas.microsoft.com/office/drawing/2014/main" id="{3E9CFBAF-97C0-4E47-987D-35B471162BBA}"/>
              </a:ext>
            </a:extLst>
          </p:cNvPr>
          <p:cNvSpPr txBox="1"/>
          <p:nvPr/>
        </p:nvSpPr>
        <p:spPr>
          <a:xfrm>
            <a:off x="733164" y="2832556"/>
            <a:ext cx="8258436" cy="21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chemeClr val="bg2"/>
                </a:solidFill>
                <a:latin typeface="Lato"/>
              </a:rPr>
              <a:t>LeCun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Y.;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Bengio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Y. &amp; Hinton, G. (2015). Deep learning. nature 521</a:t>
            </a:r>
            <a:r>
              <a:rPr lang="en-US" sz="1400" dirty="0">
                <a:solidFill>
                  <a:schemeClr val="bg2"/>
                </a:solidFill>
                <a:latin typeface="Lato"/>
              </a:rPr>
              <a:t>.</a:t>
            </a:r>
            <a:endParaRPr lang="fr-FR" sz="1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733164" y="30596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Liu, F.; Shen, Z.; Zhang, J. &amp; Yang, H. (2008). Automatic insect identification based on color characters. Chinese Bulletin of Entomology, 45(1):150--153.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733164" y="34406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Martin, V.; Moisan, S.; Paris, B. &amp; Nicolas, O. (2008). O. 50-towards a video camera network for early pest detection in greenhouses. In ENDURE International Conference, pp. 1--5.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733164" y="3810000"/>
            <a:ext cx="8258436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O’Neill, M. A. (2000). Daisy: a practical tool for semi-automated species identification. Automated taxon identification in systematics: theory, approaches, and applications CRC Press/Taylor &amp; Francis Group, Boca Raton/Florida, pp. 101--114.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733164" y="4343400"/>
            <a:ext cx="8258436" cy="21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Schmidhuber, J. (2015). Deep learning in neural networks: An overview. Neural networks, 61:85--117</a:t>
            </a:r>
            <a:r>
              <a:rPr lang="en-US" sz="1400" dirty="0">
                <a:solidFill>
                  <a:schemeClr val="bg2"/>
                </a:solidFill>
                <a:latin typeface="Lato"/>
              </a:rPr>
              <a:t>.</a:t>
            </a:r>
            <a:endParaRPr lang="fr-FR" sz="1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733164" y="4551402"/>
            <a:ext cx="8258436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Simon, J.; de Morais, E.; Bendahan, A. &amp; SCHURT, D. (2017).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Ocorrência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de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percevejos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-das-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gramíneas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(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blissus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sp.)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em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braquirão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e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mombaça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no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município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de alto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alegre-roraima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. In Embrapa Roraima-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Resumo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em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anais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de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congresso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 (ALICE). In: SEMANA NACIONAL DE CIÊNCIA E TECNOLOGIA NO ESTADO DE RORAIMA, 11., 2016 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733164" y="5084802"/>
            <a:ext cx="8258436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chemeClr val="bg2"/>
                </a:solidFill>
                <a:latin typeface="Lato"/>
              </a:rPr>
              <a:t>Valan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M.;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Makonyi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K.; Maki, A.;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Vondrá?ek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D. &amp; 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Ronquist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, F. (2019). Automated Taxonomic Identification of Insects with Expert-Level Accuracy Using Effective Feature Transfer from Convolutional Networks. Systematic Biology. syz014.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733164" y="56504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Watson, A. T.; O’Neill, M. A. &amp; Kitching, I. J. (2004). Automated identification of live moths (</a:t>
            </a:r>
            <a:r>
              <a:rPr lang="en-US" sz="1200" dirty="0" err="1">
                <a:solidFill>
                  <a:schemeClr val="bg2"/>
                </a:solidFill>
                <a:latin typeface="Lato"/>
              </a:rPr>
              <a:t>macrolepidoptera</a:t>
            </a:r>
            <a:r>
              <a:rPr lang="en-US" sz="1200" dirty="0">
                <a:solidFill>
                  <a:schemeClr val="bg2"/>
                </a:solidFill>
                <a:latin typeface="Lato"/>
              </a:rPr>
              <a:t>) using digital automated identification system (daisy). Systematics and Biodiversity, 1(3):287--300.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733164" y="60314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Wang, J.; Lin, C.; Ji, L. &amp; Liang, A. (2012). A new automatic identification system of insect images at the order level. Knowledge-Based Systems, 33:102--110.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733164" y="64124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Weeks, P.; Gauld, I.; Gaston, K. &amp; O’Neill, M. (1997). Automating the identification of insects: a new solution to an old problem. Bulletin of Entomological Research, 87(2):203--211.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="" xmlns:a16="http://schemas.microsoft.com/office/drawing/2014/main" id="{8D0E5697-E444-4F4B-9544-D75A81B1C833}"/>
              </a:ext>
            </a:extLst>
          </p:cNvPr>
          <p:cNvSpPr txBox="1"/>
          <p:nvPr/>
        </p:nvSpPr>
        <p:spPr>
          <a:xfrm>
            <a:off x="733164" y="6793468"/>
            <a:ext cx="82584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240" lvl="1" indent="-198120" algn="just"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solidFill>
                  <a:schemeClr val="bg2"/>
                </a:solidFill>
                <a:latin typeface="Lato"/>
              </a:rPr>
              <a:t>Zhang, Z.-Q. (2011). Animal biodiversity: An outline of higher-level classification and survey of taxonomic richness. Magnolia press.</a:t>
            </a:r>
            <a:endParaRPr lang="fr-FR" sz="12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108603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667243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i="0" spc="160">
                <a:solidFill>
                  <a:srgbClr val="FFDC79"/>
                </a:solidFill>
                <a:latin typeface="League Spartan"/>
              </a:rPr>
              <a:t>AGROPECUÁRIA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INTRODUÇÃO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695" y="2286000"/>
            <a:ext cx="770322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576"/>
              </a:lnSpc>
              <a:buFont typeface="Arial" panose="020B0604020202020204" pitchFamily="34" charset="0"/>
              <a:buChar char="•"/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Importante para a economia do Estado e do Brasil</a:t>
            </a:r>
            <a:r>
              <a:rPr lang="en-US" sz="2400" spc="120" dirty="0" smtClean="0">
                <a:solidFill>
                  <a:schemeClr val="bg2"/>
                </a:solidFill>
                <a:latin typeface="Lato"/>
              </a:rPr>
              <a:t>.</a:t>
            </a:r>
            <a:endParaRPr lang="en-US" sz="2400" spc="12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992010" y="2836668"/>
            <a:ext cx="2702542" cy="1201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Plantas</a:t>
            </a:r>
          </a:p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Produção Animal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5767012" y="2806750"/>
            <a:ext cx="2633459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Consumo Humano</a:t>
            </a:r>
          </a:p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Matérias-primas: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432560" y="3962400"/>
            <a:ext cx="277368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peixes, suínos, aves,</a:t>
            </a:r>
          </a:p>
          <a:p>
            <a:pPr algn="ctr">
              <a:lnSpc>
                <a:spcPts val="5124"/>
              </a:lnSpc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 ovinos, caprinos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4432568" y="3962400"/>
            <a:ext cx="504592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 roupas, medicamentos,  biocombustíveis, produtos de beleza, e outros</a:t>
            </a:r>
            <a:endParaRPr lang="pt-BR" sz="2100" dirty="0">
              <a:solidFill>
                <a:srgbClr val="F5FFE5"/>
              </a:solidFill>
              <a:latin typeface="Lato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887308" y="63547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4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086" t="1515" r="7086" b="15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/>
          <a:stretch>
            <a:fillRect/>
          </a:stretch>
        </p:blipFill>
        <p:spPr>
          <a:xfrm>
            <a:off x="0" y="1723611"/>
            <a:ext cx="5827375" cy="38392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82968" y="2815330"/>
            <a:ext cx="3061437" cy="165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3622" b="1" spc="326" dirty="0">
                <a:solidFill>
                  <a:srgbClr val="FFDC79"/>
                </a:solidFill>
                <a:latin typeface="League Spartan"/>
              </a:rPr>
              <a:t>OBRIGADO </a:t>
            </a:r>
            <a:r>
              <a:rPr lang="en-US" sz="3622" b="1" spc="326">
                <a:solidFill>
                  <a:srgbClr val="FFDC79"/>
                </a:solidFill>
                <a:latin typeface="League Spartan"/>
              </a:rPr>
              <a:t>PELA ATENÇÃO</a:t>
            </a:r>
            <a:endParaRPr lang="en-US" sz="3622" b="1" spc="326" dirty="0">
              <a:solidFill>
                <a:srgbClr val="FFDC79"/>
              </a:solidFill>
              <a:latin typeface="League Spartan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086" t="1515" r="7086" b="15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/>
          <a:stretch>
            <a:fillRect/>
          </a:stretch>
        </p:blipFill>
        <p:spPr>
          <a:xfrm>
            <a:off x="0" y="1723611"/>
            <a:ext cx="5827375" cy="38392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82968" y="2815330"/>
            <a:ext cx="3061437" cy="165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3622" b="1" spc="326" dirty="0">
                <a:solidFill>
                  <a:srgbClr val="FFDC79"/>
                </a:solidFill>
                <a:latin typeface="League Spartan"/>
              </a:rPr>
              <a:t>OBRIGADO </a:t>
            </a:r>
            <a:r>
              <a:rPr lang="en-US" sz="3622" b="1" spc="326">
                <a:solidFill>
                  <a:srgbClr val="FFDC79"/>
                </a:solidFill>
                <a:latin typeface="League Spartan"/>
              </a:rPr>
              <a:t>PELA ATENÇÃO</a:t>
            </a:r>
            <a:endParaRPr lang="en-US" sz="3622" b="1" spc="326" dirty="0">
              <a:solidFill>
                <a:srgbClr val="FFDC79"/>
              </a:solidFill>
              <a:latin typeface="League Spartan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-4444"/>
            <a:ext cx="411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223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667243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i="0" spc="160">
                <a:solidFill>
                  <a:srgbClr val="FFDC79"/>
                </a:solidFill>
                <a:latin typeface="League Spartan"/>
              </a:rPr>
              <a:t>PASTAGEM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8596" y="3955876"/>
            <a:ext cx="4037290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Pragas e doenças</a:t>
            </a:r>
          </a:p>
          <a:p>
            <a:pPr marL="346710" lvl="1" indent="-173355">
              <a:lnSpc>
                <a:spcPts val="5250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Drenagem deficiente dos solos</a:t>
            </a:r>
          </a:p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Excesso ou falta de chuvas</a:t>
            </a:r>
            <a:endParaRPr lang="pt-BR" sz="2100" dirty="0">
              <a:solidFill>
                <a:srgbClr val="F5FFE5"/>
              </a:solidFill>
              <a:latin typeface="La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1754" y="3981524"/>
            <a:ext cx="4327915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Baixa fertilidade do solo</a:t>
            </a:r>
          </a:p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Má-formação inicial de pastagens</a:t>
            </a:r>
          </a:p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Manejo inadequado das pastagens</a:t>
            </a:r>
            <a:endParaRPr lang="pt-BR" sz="2100" dirty="0">
              <a:solidFill>
                <a:srgbClr val="F5FFE5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INTRODUÇÃO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8057" y="3124200"/>
            <a:ext cx="7703225" cy="87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6"/>
              </a:lnSpc>
            </a:pPr>
            <a:r>
              <a:rPr lang="en-US" sz="2400" dirty="0" smtClean="0">
                <a:solidFill>
                  <a:srgbClr val="FFDC79"/>
                </a:solidFill>
                <a:latin typeface="Lato"/>
              </a:rPr>
              <a:t>"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Grande parte da pastagens apresentam-se em algum grau de degradação</a:t>
            </a:r>
            <a:r>
              <a:rPr lang="en-US" sz="2400" spc="120" dirty="0" smtClean="0">
                <a:solidFill>
                  <a:schemeClr val="bg2"/>
                </a:solidFill>
                <a:latin typeface="Lato"/>
              </a:rPr>
              <a:t>.</a:t>
            </a:r>
            <a:r>
              <a:rPr lang="en-US" sz="2400" spc="120" dirty="0" smtClean="0">
                <a:solidFill>
                  <a:srgbClr val="FFDC79"/>
                </a:solidFill>
                <a:latin typeface="Lato"/>
              </a:rPr>
              <a:t>"</a:t>
            </a:r>
            <a:endParaRPr lang="en-US" sz="2400" spc="120" dirty="0">
              <a:solidFill>
                <a:srgbClr val="FFDC79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49669" y="3657600"/>
            <a:ext cx="3851613" cy="3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</a:schemeClr>
                </a:solidFill>
                <a:latin typeface="Lato"/>
              </a:rPr>
              <a:t>Dias, 2011; Bendahan, 2015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1066800" y="2174556"/>
            <a:ext cx="770322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576"/>
              </a:lnSpc>
              <a:buFont typeface="Arial" panose="020B0604020202020204" pitchFamily="34" charset="0"/>
              <a:buChar char="•"/>
            </a:pPr>
            <a:r>
              <a:rPr lang="pt-BR" sz="2400" spc="120" dirty="0" smtClean="0">
                <a:solidFill>
                  <a:schemeClr val="bg2"/>
                </a:solidFill>
                <a:latin typeface="Lato"/>
              </a:rPr>
              <a:t>Na região Amazônica a pastagem é principal fonte de alimentação para o rebanho.</a:t>
            </a:r>
            <a:endParaRPr lang="pt-BR" sz="2400" spc="12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6888480" y="631399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rgbClr val="5C9282"/>
                </a:solidFill>
              </a:rPr>
              <a:pPr/>
              <a:t>5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667243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i="0" spc="160">
                <a:solidFill>
                  <a:srgbClr val="FFDC79"/>
                </a:solidFill>
                <a:latin typeface="League Spartan"/>
              </a:rPr>
              <a:t>PASTAGEM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9628" y="3522461"/>
            <a:ext cx="3702543" cy="1855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Cigarrinhas</a:t>
            </a:r>
          </a:p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Lagartas</a:t>
            </a:r>
          </a:p>
          <a:p>
            <a:pPr marL="346710" lvl="1" indent="-173355">
              <a:lnSpc>
                <a:spcPts val="5124"/>
              </a:lnSpc>
              <a:buFont typeface="Arial"/>
              <a:buChar char="•"/>
            </a:pPr>
            <a:r>
              <a:rPr lang="pt-BR" sz="2100" dirty="0" smtClean="0">
                <a:solidFill>
                  <a:srgbClr val="F5FFE5"/>
                </a:solidFill>
                <a:latin typeface="Lato"/>
              </a:rPr>
              <a:t>Percevejos (Recentemente) </a:t>
            </a:r>
            <a:endParaRPr lang="pt-BR" sz="2100" dirty="0">
              <a:solidFill>
                <a:srgbClr val="F5FFE5"/>
              </a:solidFill>
              <a:latin typeface="La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PROBLEMÁTICA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1" y="2150030"/>
            <a:ext cx="803148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pt-BR" sz="2400" spc="120" dirty="0" smtClean="0">
                <a:solidFill>
                  <a:srgbClr val="FFDC79"/>
                </a:solidFill>
                <a:latin typeface="Lato"/>
              </a:rPr>
              <a:t>" 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O principal fator 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que 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contribui para a degradação depois do manejo das pastagens, são os ataques de insetos-pragas.</a:t>
            </a:r>
            <a:r>
              <a:rPr lang="pt-BR" sz="2400" dirty="0" smtClean="0">
                <a:solidFill>
                  <a:srgbClr val="FFDC79"/>
                </a:solidFill>
                <a:latin typeface="Lato"/>
              </a:rPr>
              <a:t> "</a:t>
            </a:r>
            <a:endParaRPr lang="pt-BR" sz="2400" dirty="0">
              <a:solidFill>
                <a:srgbClr val="FFDC79"/>
              </a:solidFill>
              <a:latin typeface="La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81799" y="3170422"/>
            <a:ext cx="2240281" cy="355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</a:schemeClr>
                </a:solidFill>
                <a:latin typeface="Lato"/>
              </a:rPr>
              <a:t>César et al., 2019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888480" y="630884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6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129" b="24351"/>
          <a:stretch>
            <a:fillRect/>
          </a:stretch>
        </p:blipFill>
        <p:spPr>
          <a:xfrm>
            <a:off x="3135" y="1071685"/>
            <a:ext cx="9751659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667243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i="0" spc="160" dirty="0">
                <a:solidFill>
                  <a:srgbClr val="FFDC79"/>
                </a:solidFill>
                <a:latin typeface="League Spartan"/>
              </a:rPr>
              <a:t>PASTAGEM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 dirty="0">
                <a:solidFill>
                  <a:srgbClr val="5C9282"/>
                </a:solidFill>
                <a:latin typeface="League Spartan"/>
              </a:rPr>
              <a:t>PROBLEMÁTICA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8057" y="2150030"/>
            <a:ext cx="7924023" cy="133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en-US" sz="2400" dirty="0" smtClean="0">
                <a:solidFill>
                  <a:schemeClr val="bg2"/>
                </a:solidFill>
                <a:latin typeface="Lato"/>
              </a:rPr>
              <a:t>“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Houve um ataque severo de percevejo da espécie </a:t>
            </a:r>
            <a:r>
              <a:rPr lang="pt-BR" sz="2400" b="1" i="1" dirty="0" smtClean="0">
                <a:solidFill>
                  <a:schemeClr val="bg2"/>
                </a:solidFill>
                <a:latin typeface="Lato"/>
              </a:rPr>
              <a:t>Blissus pulchellus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, aqui no estado de Roraima especialmente no município de Alto Alegre."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705601" y="3490342"/>
            <a:ext cx="2316480" cy="355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129"/>
              </a:lnSpc>
              <a:spcBef>
                <a:spcPct val="0"/>
              </a:spcBef>
            </a:pPr>
            <a:r>
              <a:rPr lang="en-US" sz="2100" b="1" i="1" spc="105" dirty="0">
                <a:solidFill>
                  <a:schemeClr val="accent1">
                    <a:lumMod val="50000"/>
                  </a:schemeClr>
                </a:solidFill>
                <a:latin typeface="Lato"/>
              </a:rPr>
              <a:t>Simon et al., 2017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1981" y="3921790"/>
            <a:ext cx="8050099" cy="1796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pt-BR" sz="2400" dirty="0" smtClean="0">
                <a:solidFill>
                  <a:schemeClr val="bg2"/>
                </a:solidFill>
                <a:latin typeface="Lato"/>
              </a:rPr>
              <a:t>A espécie </a:t>
            </a:r>
            <a:r>
              <a:rPr lang="pt-BR" sz="2400" b="1" i="1" dirty="0" smtClean="0">
                <a:solidFill>
                  <a:schemeClr val="bg2"/>
                </a:solidFill>
                <a:latin typeface="Lato"/>
              </a:rPr>
              <a:t>Blissus  pulchellus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 , nunca tinha sido relatada no Brasil até então. Sua densidade populacional tem sido maior em comparação às outras espécies de gênero </a:t>
            </a:r>
            <a:r>
              <a:rPr lang="pt-BR" sz="2400" b="1" i="1" dirty="0" smtClean="0">
                <a:solidFill>
                  <a:schemeClr val="bg2"/>
                </a:solidFill>
                <a:latin typeface="Lato"/>
              </a:rPr>
              <a:t>Blissus</a:t>
            </a:r>
            <a:r>
              <a:rPr lang="pt-BR" sz="2400" dirty="0" smtClean="0">
                <a:solidFill>
                  <a:schemeClr val="bg2"/>
                </a:solidFill>
                <a:latin typeface="Lato"/>
              </a:rPr>
              <a:t> conhecida pelos pesquisadores brasileiros.</a:t>
            </a:r>
            <a:endParaRPr lang="pt-BR" sz="2400" dirty="0">
              <a:solidFill>
                <a:schemeClr val="bg2"/>
              </a:solidFill>
              <a:latin typeface="Lato"/>
            </a:endParaRP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888480" y="63023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7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362019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i="0" spc="160">
                <a:solidFill>
                  <a:srgbClr val="FFDC79"/>
                </a:solidFill>
                <a:latin typeface="League Spartan"/>
              </a:rPr>
              <a:t>PASTAGEM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PROBLEMÁTICA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2545" b="2545"/>
          <a:stretch>
            <a:fillRect/>
          </a:stretch>
        </p:blipFill>
        <p:spPr>
          <a:xfrm>
            <a:off x="731520" y="1954798"/>
            <a:ext cx="8290559" cy="3973263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888479" y="62849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8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129" b="24351"/>
          <a:stretch>
            <a:fillRect/>
          </a:stretch>
        </p:blipFill>
        <p:spPr>
          <a:xfrm>
            <a:off x="0" y="1071685"/>
            <a:ext cx="9753600" cy="52159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1520" y="1382367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i="0" spc="160">
                <a:solidFill>
                  <a:srgbClr val="FFDC79"/>
                </a:solidFill>
                <a:latin typeface="League Spartan"/>
              </a:rPr>
              <a:t>PASTAGEM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5405" y="552260"/>
            <a:ext cx="3876675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2"/>
              </a:lnSpc>
            </a:pPr>
            <a:r>
              <a:rPr lang="en-US" sz="2400" i="1" spc="216">
                <a:solidFill>
                  <a:srgbClr val="5C9282"/>
                </a:solidFill>
                <a:latin typeface="League Spartan"/>
              </a:rPr>
              <a:t>PROBLEMÁTICA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31313" b="13082"/>
          <a:stretch>
            <a:fillRect/>
          </a:stretch>
        </p:blipFill>
        <p:spPr>
          <a:xfrm>
            <a:off x="731520" y="1946081"/>
            <a:ext cx="8290559" cy="4004047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893168" y="630557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>
                <a:solidFill>
                  <a:srgbClr val="5C9282"/>
                </a:solidFill>
              </a:rPr>
              <a:pPr/>
              <a:t>9</a:t>
            </a:fld>
            <a:endParaRPr lang="en-US" sz="2800" dirty="0">
              <a:solidFill>
                <a:srgbClr val="5C9282"/>
              </a:solidFill>
            </a:endParaRPr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2479</Words>
  <Application>Microsoft Office PowerPoint</Application>
  <PresentationFormat>Personalizar</PresentationFormat>
  <Paragraphs>311</Paragraphs>
  <Slides>41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Lato</vt:lpstr>
      <vt:lpstr>Arial</vt:lpstr>
      <vt:lpstr>Calibri</vt:lpstr>
      <vt:lpstr>Lato Heavy</vt:lpstr>
      <vt:lpstr>League Spartan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TCC-APRESENTAÇÃO</dc:title>
  <cp:lastModifiedBy>didier ADJITCHE</cp:lastModifiedBy>
  <cp:revision>272</cp:revision>
  <dcterms:created xsi:type="dcterms:W3CDTF">2006-08-16T00:00:00Z</dcterms:created>
  <dcterms:modified xsi:type="dcterms:W3CDTF">2019-12-06T17:32:13Z</dcterms:modified>
  <dc:identifier>DADr8Pfu-P4</dc:identifier>
</cp:coreProperties>
</file>